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  <p:sldMasterId id="2147483672" r:id="rId6"/>
  </p:sldMasterIdLst>
  <p:notesMasterIdLst>
    <p:notesMasterId r:id="rId12"/>
  </p:notesMasterIdLst>
  <p:sldIdLst>
    <p:sldId id="259" r:id="rId7"/>
    <p:sldId id="475" r:id="rId8"/>
    <p:sldId id="280" r:id="rId9"/>
    <p:sldId id="275" r:id="rId10"/>
    <p:sldId id="281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reeSans" panose="020B0504020202020204" charset="0"/>
      <p:regular r:id="rId17"/>
      <p:bold r:id="rId18"/>
      <p:italic r:id="rId19"/>
      <p:boldItalic r:id="rId20"/>
    </p:embeddedFont>
    <p:embeddedFont>
      <p:font typeface="Magra" panose="020B0604020202020204" charset="0"/>
      <p:regular r:id="rId21"/>
      <p:bold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D86"/>
    <a:srgbClr val="8CCFF0"/>
    <a:srgbClr val="91BA0E"/>
    <a:srgbClr val="E2F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88"/>
  </p:normalViewPr>
  <p:slideViewPr>
    <p:cSldViewPr>
      <p:cViewPr varScale="1">
        <p:scale>
          <a:sx n="96" d="100"/>
          <a:sy n="96" d="100"/>
        </p:scale>
        <p:origin x="63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12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8FD82-E47B-48FF-AC72-D386BEBD8514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A275C-C728-4C20-A7A4-2084CF1ECD4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275C-C728-4C20-A7A4-2084CF1ECD48}" type="slidenum">
              <a:rPr lang="es-AR" smtClean="0"/>
              <a:pPr/>
              <a:t>1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A275C-C728-4C20-A7A4-2084CF1ECD48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629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275C-C728-4C20-A7A4-2084CF1ECD48}" type="slidenum">
              <a:rPr lang="es-AR" smtClean="0"/>
              <a:pPr/>
              <a:t>3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7606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89129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2891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46059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80987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0728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18817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9212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7746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8907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5769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9196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95282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9787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50371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7028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43335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866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82558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2246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09498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055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358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9B9FD-2677-4B7D-8C78-88F1CF17E368}" type="datetimeFigureOut">
              <a:rPr lang="es-AR" smtClean="0"/>
              <a:pPr/>
              <a:t>3/11/2021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20C90-B164-4627-9C80-CB37FE26A33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3324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611560" y="1059582"/>
            <a:ext cx="4608512" cy="195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s-AR" sz="4800" b="1" dirty="0">
                <a:latin typeface="FreeSans" pitchFamily="34" charset="0"/>
                <a:ea typeface="FreeSans" pitchFamily="34" charset="0"/>
                <a:cs typeface="FreeSans" pitchFamily="34" charset="0"/>
              </a:rPr>
              <a:t>-</a:t>
            </a:r>
          </a:p>
          <a:p>
            <a:pPr>
              <a:lnSpc>
                <a:spcPts val="4800"/>
              </a:lnSpc>
            </a:pPr>
            <a:r>
              <a:rPr lang="es-AR" sz="4800" b="1" dirty="0">
                <a:latin typeface="FreeSans" pitchFamily="34" charset="0"/>
                <a:ea typeface="FreeSans" pitchFamily="34" charset="0"/>
                <a:cs typeface="FreeSans" pitchFamily="34" charset="0"/>
              </a:rPr>
              <a:t>Gestión Comercial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!!BGRectangle">
            <a:extLst>
              <a:ext uri="{FF2B5EF4-FFF2-40B4-BE49-F238E27FC236}">
                <a16:creationId xmlns:a16="http://schemas.microsoft.com/office/drawing/2014/main" id="{F1611BA9-268A-49A6-84F8-FC9153668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!!Line">
            <a:extLst>
              <a:ext uri="{FF2B5EF4-FFF2-40B4-BE49-F238E27FC236}">
                <a16:creationId xmlns:a16="http://schemas.microsoft.com/office/drawing/2014/main" id="{1825D5AF-D278-4D9A-A4F5-A1A1D3507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2" y="1714500"/>
            <a:ext cx="20574" cy="1714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B27E712-88B5-4DC4-BEDC-6DFF68FB93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" b="1932"/>
          <a:stretch/>
        </p:blipFill>
        <p:spPr>
          <a:xfrm>
            <a:off x="1317" y="0"/>
            <a:ext cx="9144000" cy="5143500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0057F038-192C-42E2-91DB-EBEF56D5E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195486"/>
            <a:ext cx="7632848" cy="1714500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s-MX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ra" panose="02000000000000000000" pitchFamily="2" charset="0"/>
              </a:rPr>
              <a:t>Deseos y comunicación</a:t>
            </a:r>
            <a:endParaRPr lang="es-A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r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92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23528" y="2209535"/>
            <a:ext cx="3816424" cy="724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s-A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eeSans" pitchFamily="34" charset="0"/>
                <a:ea typeface="FreeSans" pitchFamily="34" charset="0"/>
                <a:cs typeface="FreeSans" pitchFamily="34" charset="0"/>
              </a:rPr>
              <a:t>MODULO 2</a:t>
            </a:r>
            <a:endParaRPr lang="es-AR" sz="4800" b="1" dirty="0">
              <a:solidFill>
                <a:srgbClr val="FF0000"/>
              </a:solidFill>
              <a:latin typeface="FreeSans" pitchFamily="34" charset="0"/>
              <a:ea typeface="FreeSans" pitchFamily="34" charset="0"/>
              <a:cs typeface="Free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/>
        </p:blipFill>
        <p:spPr>
          <a:xfrm>
            <a:off x="1871730" y="789480"/>
            <a:ext cx="5482620" cy="386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/>
          <p:nvPr/>
        </p:nvSpPr>
        <p:spPr>
          <a:xfrm>
            <a:off x="1887932" y="501604"/>
            <a:ext cx="5249065" cy="490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67500" tIns="33750" rIns="67500" bIns="33750" anchor="t" anchorCtr="0" compatLnSpc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18"/>
                <a:ea typeface="Microsoft YaHei" pitchFamily="2"/>
                <a:cs typeface="Lucida Sans" pitchFamily="2"/>
              </a:rPr>
              <a:t>ELEMENTOS DE LA COMUNICACION</a:t>
            </a:r>
          </a:p>
        </p:txBody>
      </p:sp>
      <p:grpSp>
        <p:nvGrpSpPr>
          <p:cNvPr id="3" name="Diagram 23"/>
          <p:cNvGrpSpPr/>
          <p:nvPr/>
        </p:nvGrpSpPr>
        <p:grpSpPr>
          <a:xfrm>
            <a:off x="5508104" y="1913104"/>
            <a:ext cx="3553740" cy="2173052"/>
            <a:chOff x="4802040" y="3141000"/>
            <a:chExt cx="4738320" cy="2897403"/>
          </a:xfrm>
        </p:grpSpPr>
        <p:sp>
          <p:nvSpPr>
            <p:cNvPr id="4" name="_s51204"/>
            <p:cNvSpPr/>
            <p:nvPr/>
          </p:nvSpPr>
          <p:spPr>
            <a:xfrm>
              <a:off x="6432840" y="3601080"/>
              <a:ext cx="1477799" cy="1314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76092">
                <a:alpha val="50000"/>
              </a:srgbClr>
            </a:solidFill>
            <a:ln w="4680">
              <a:solidFill>
                <a:srgbClr val="C0504D"/>
              </a:solidFill>
              <a:prstDash val="solid"/>
              <a:round/>
            </a:ln>
          </p:spPr>
          <p:txBody>
            <a:bodyPr vert="horz" wrap="square" lIns="0" tIns="0" rIns="0" bIns="0" anchor="ctr" anchorCtr="0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" name="_s51205"/>
            <p:cNvSpPr/>
            <p:nvPr/>
          </p:nvSpPr>
          <p:spPr>
            <a:xfrm>
              <a:off x="6614280" y="3141000"/>
              <a:ext cx="1115640" cy="328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ctr" anchorCtr="0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" name="_s51206"/>
            <p:cNvSpPr/>
            <p:nvPr/>
          </p:nvSpPr>
          <p:spPr>
            <a:xfrm>
              <a:off x="6919560" y="4350960"/>
              <a:ext cx="1477799" cy="1314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4680">
              <a:solidFill>
                <a:srgbClr val="0000FF"/>
              </a:solidFill>
              <a:prstDash val="solid"/>
              <a:round/>
            </a:ln>
          </p:spPr>
          <p:txBody>
            <a:bodyPr vert="horz" wrap="square" lIns="0" tIns="0" rIns="0" bIns="0" anchor="ctr" anchorCtr="0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7" name="_s51207"/>
            <p:cNvSpPr/>
            <p:nvPr/>
          </p:nvSpPr>
          <p:spPr>
            <a:xfrm>
              <a:off x="8424720" y="5402880"/>
              <a:ext cx="1115640" cy="328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ctr" anchorCtr="0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" name="_s51208"/>
            <p:cNvSpPr/>
            <p:nvPr/>
          </p:nvSpPr>
          <p:spPr>
            <a:xfrm>
              <a:off x="5946120" y="4350960"/>
              <a:ext cx="1477799" cy="1314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F81BD">
                <a:alpha val="50000"/>
              </a:srgbClr>
            </a:solidFill>
            <a:ln w="4680">
              <a:solidFill>
                <a:srgbClr val="800080"/>
              </a:solidFill>
              <a:prstDash val="solid"/>
              <a:round/>
            </a:ln>
          </p:spPr>
          <p:txBody>
            <a:bodyPr vert="horz" wrap="square" lIns="0" tIns="0" rIns="0" bIns="0" anchor="ctr" anchorCtr="0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" name="_s51209"/>
            <p:cNvSpPr/>
            <p:nvPr/>
          </p:nvSpPr>
          <p:spPr>
            <a:xfrm>
              <a:off x="4802040" y="5402880"/>
              <a:ext cx="1115640" cy="328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0" tIns="0" rIns="0" bIns="0" anchor="ctr" anchorCtr="0" compatLnSpc="0"/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0" name="Text Box 31"/>
            <p:cNvSpPr/>
            <p:nvPr/>
          </p:nvSpPr>
          <p:spPr>
            <a:xfrm>
              <a:off x="6900840" y="3976200"/>
              <a:ext cx="693268" cy="40404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68580" tIns="34290" rIns="68580" bIns="34290" anchor="t" anchorCtr="0" compatLnSpc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5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/>
                  <a:ea typeface="Microsoft YaHei" pitchFamily="2"/>
                  <a:cs typeface="Arial" pitchFamily="34"/>
                </a:rPr>
                <a:t>7%</a:t>
              </a:r>
            </a:p>
          </p:txBody>
        </p:sp>
        <p:sp>
          <p:nvSpPr>
            <p:cNvPr id="11" name="Text Box 32"/>
            <p:cNvSpPr/>
            <p:nvPr/>
          </p:nvSpPr>
          <p:spPr>
            <a:xfrm>
              <a:off x="7411679" y="4881600"/>
              <a:ext cx="875624" cy="40404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68580" tIns="34290" rIns="68580" bIns="34290" anchor="t" anchorCtr="0" compatLnSpc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5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/>
                  <a:ea typeface="Microsoft YaHei" pitchFamily="2"/>
                  <a:cs typeface="Arial" pitchFamily="34"/>
                </a:rPr>
                <a:t>55%</a:t>
              </a:r>
            </a:p>
          </p:txBody>
        </p:sp>
        <p:sp>
          <p:nvSpPr>
            <p:cNvPr id="12" name="Text Box 33"/>
            <p:cNvSpPr/>
            <p:nvPr/>
          </p:nvSpPr>
          <p:spPr>
            <a:xfrm>
              <a:off x="6116399" y="4881600"/>
              <a:ext cx="875624" cy="40404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68580" tIns="34290" rIns="68580" bIns="34290" anchor="t" anchorCtr="0" compatLnSpc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5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/>
                  <a:ea typeface="Microsoft YaHei" pitchFamily="2"/>
                  <a:cs typeface="Arial" pitchFamily="34"/>
                </a:rPr>
                <a:t>38%</a:t>
              </a:r>
            </a:p>
          </p:txBody>
        </p:sp>
        <p:sp>
          <p:nvSpPr>
            <p:cNvPr id="13" name="Text Box 34"/>
            <p:cNvSpPr/>
            <p:nvPr/>
          </p:nvSpPr>
          <p:spPr>
            <a:xfrm>
              <a:off x="5207040" y="5634360"/>
              <a:ext cx="1540080" cy="40404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68580" tIns="34290" rIns="68580" bIns="34290" anchor="t" anchorCtr="0" compatLnSpc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/>
                  <a:ea typeface="Microsoft YaHei" pitchFamily="2"/>
                  <a:cs typeface="Arial" pitchFamily="34"/>
                </a:rPr>
                <a:t>Paraverbal</a:t>
              </a:r>
            </a:p>
          </p:txBody>
        </p:sp>
        <p:sp>
          <p:nvSpPr>
            <p:cNvPr id="14" name="Text Box 35"/>
            <p:cNvSpPr/>
            <p:nvPr/>
          </p:nvSpPr>
          <p:spPr>
            <a:xfrm>
              <a:off x="6643440" y="3224520"/>
              <a:ext cx="993947" cy="40404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68580" tIns="34290" rIns="68580" bIns="34290" anchor="t" anchorCtr="0" compatLnSpc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/>
                  <a:ea typeface="Microsoft YaHei" pitchFamily="2"/>
                  <a:cs typeface="Arial" pitchFamily="34"/>
                </a:rPr>
                <a:t>Verbal</a:t>
              </a:r>
            </a:p>
          </p:txBody>
        </p:sp>
        <p:sp>
          <p:nvSpPr>
            <p:cNvPr id="15" name="Text Box 36"/>
            <p:cNvSpPr/>
            <p:nvPr/>
          </p:nvSpPr>
          <p:spPr>
            <a:xfrm>
              <a:off x="7343280" y="5634360"/>
              <a:ext cx="1418337" cy="40404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68580" tIns="34290" rIns="68580" bIns="34290" anchor="t" anchorCtr="0" compatLnSpc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5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/>
                  <a:ea typeface="Microsoft YaHei" pitchFamily="2"/>
                  <a:cs typeface="Arial" pitchFamily="34"/>
                </a:rPr>
                <a:t>No verbal</a:t>
              </a:r>
            </a:p>
          </p:txBody>
        </p:sp>
      </p:grpSp>
      <p:sp>
        <p:nvSpPr>
          <p:cNvPr id="16" name="Rectangle 38"/>
          <p:cNvSpPr/>
          <p:nvPr/>
        </p:nvSpPr>
        <p:spPr>
          <a:xfrm>
            <a:off x="1985735" y="2174642"/>
            <a:ext cx="3295261" cy="208816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7500" tIns="33750" rIns="67500" bIns="33750" anchor="t" anchorCtr="0" compatLnSpc="0"/>
          <a:lstStyle/>
          <a:p>
            <a:pPr marL="257310" marR="0" lvl="0" indent="-257040" algn="l" defTabSz="914400" rtl="0" eaLnBrk="1" fontAlgn="auto" latinLnBrk="0" hangingPunct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5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18"/>
                <a:ea typeface="Microsoft YaHei" pitchFamily="2"/>
                <a:cs typeface="Lucida Sans" pitchFamily="2"/>
              </a:rPr>
              <a:t>Tipos de comunicación (Paul </a:t>
            </a:r>
            <a:r>
              <a:rPr kumimoji="0" lang="es-AR" sz="15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18"/>
                <a:ea typeface="Microsoft YaHei" pitchFamily="2"/>
                <a:cs typeface="Lucida Sans" pitchFamily="2"/>
              </a:rPr>
              <a:t>Watzlawik</a:t>
            </a:r>
            <a:r>
              <a:rPr kumimoji="0" lang="es-AR" sz="15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18"/>
                <a:ea typeface="Microsoft YaHei" pitchFamily="2"/>
                <a:cs typeface="Lucida Sans" pitchFamily="2"/>
              </a:rPr>
              <a:t>)</a:t>
            </a:r>
          </a:p>
          <a:p>
            <a:pPr marL="257310" marR="0" lvl="0" indent="-257040" algn="l" defTabSz="914400" rtl="0" eaLnBrk="1" fontAlgn="auto" latinLnBrk="0" hangingPunct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18"/>
              <a:ea typeface="Microsoft YaHei" pitchFamily="2"/>
              <a:cs typeface="Lucida Sans" pitchFamily="2"/>
            </a:endParaRPr>
          </a:p>
          <a:p>
            <a:pPr marL="257310" marR="0" lvl="0" indent="-257040" algn="l" defTabSz="914400" rtl="0" eaLnBrk="1" fontAlgn="auto" latinLnBrk="0" hangingPunct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18"/>
                <a:ea typeface="Microsoft YaHei" pitchFamily="2"/>
                <a:cs typeface="Lucida Sans" pitchFamily="2"/>
              </a:rPr>
              <a:t>VERBAL: contenido palabras  7%</a:t>
            </a:r>
          </a:p>
          <a:p>
            <a:pPr marL="257310" marR="0" lvl="0" indent="-257040" algn="l" defTabSz="914400" rtl="0" eaLnBrk="1" fontAlgn="auto" latinLnBrk="0" hangingPunct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18"/>
                <a:ea typeface="Microsoft YaHei" pitchFamily="2"/>
                <a:cs typeface="Lucida Sans" pitchFamily="2"/>
              </a:rPr>
              <a:t>PARAVERBAL: tono y timbre de voz  38%</a:t>
            </a:r>
          </a:p>
          <a:p>
            <a:pPr marL="257310" marR="0" lvl="0" indent="-257040" algn="l" defTabSz="914400" rtl="0" eaLnBrk="1" fontAlgn="auto" latinLnBrk="0" hangingPunct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18"/>
                <a:ea typeface="Microsoft YaHei" pitchFamily="2"/>
                <a:cs typeface="Lucida Sans" pitchFamily="2"/>
              </a:rPr>
              <a:t>NO VERBAL: lenguaje corporal  55%</a:t>
            </a:r>
          </a:p>
          <a:p>
            <a:pPr marL="257310" marR="0" lvl="0" indent="-257040" algn="l" defTabSz="914400" rtl="0" eaLnBrk="1" fontAlgn="auto" latinLnBrk="0" hangingPunct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7" name="Text Box 8"/>
          <p:cNvSpPr/>
          <p:nvPr/>
        </p:nvSpPr>
        <p:spPr>
          <a:xfrm>
            <a:off x="1569329" y="1140521"/>
            <a:ext cx="5886270" cy="77258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7500" tIns="33750" rIns="67500" bIns="33750" anchor="t" anchorCtr="0" compatLnSpc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18"/>
                <a:ea typeface="Microsoft YaHei" pitchFamily="2"/>
                <a:cs typeface="Lucida Sans" pitchFamily="2"/>
              </a:rPr>
              <a:t>La comunicación se produce cuando dos o más personas interactúan entre sí, expresando sentimientos, ideas, preguntas; es decir, estableciendo un diálogo y para esto utilizan el lenguaje.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D2714666-AFC5-B348-9F9A-6129E34DA4A8}" vid="{73D1D135-5EE4-1742-809E-165DCA2A89F3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73FDCABA4991244981EF5F6D52F0477" ma:contentTypeVersion="4" ma:contentTypeDescription="Crear nuevo documento." ma:contentTypeScope="" ma:versionID="0e1ac00f7ba5ed6f203593c1ab593b8a">
  <xsd:schema xmlns:xsd="http://www.w3.org/2001/XMLSchema" xmlns:xs="http://www.w3.org/2001/XMLSchema" xmlns:p="http://schemas.microsoft.com/office/2006/metadata/properties" xmlns:ns2="a989ce3e-9558-4b4a-8bb0-bd5160a50d0f" xmlns:ns3="44c0ba94-1d29-40d8-9ccd-d15b1ed67ea1" targetNamespace="http://schemas.microsoft.com/office/2006/metadata/properties" ma:root="true" ma:fieldsID="6687b1ba79659d5416b748f663a4aefa" ns2:_="" ns3:_="">
    <xsd:import namespace="a989ce3e-9558-4b4a-8bb0-bd5160a50d0f"/>
    <xsd:import namespace="44c0ba94-1d29-40d8-9ccd-d15b1ed67e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9ce3e-9558-4b4a-8bb0-bd5160a50d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0ba94-1d29-40d8-9ccd-d15b1ed67ea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94FA4A-8FF9-4D34-8701-996FF77B1B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EA80A07-C825-42D4-87D8-A5F04E7387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89ce3e-9558-4b4a-8bb0-bd5160a50d0f"/>
    <ds:schemaRef ds:uri="44c0ba94-1d29-40d8-9ccd-d15b1ed67e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D8694A-E5E8-4670-9528-13D339C8D1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Plantilla-PPT-Evoltis Academy</Template>
  <TotalTime>6</TotalTime>
  <Words>87</Words>
  <Application>Microsoft Office PowerPoint</Application>
  <PresentationFormat>Presentación en pantalla (16:9)</PresentationFormat>
  <Paragraphs>20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Verdana</vt:lpstr>
      <vt:lpstr>Arial</vt:lpstr>
      <vt:lpstr>FreeSans</vt:lpstr>
      <vt:lpstr>Calibri</vt:lpstr>
      <vt:lpstr>Magra</vt:lpstr>
      <vt:lpstr>Tema de Office</vt:lpstr>
      <vt:lpstr>1_Tema de Office</vt:lpstr>
      <vt:lpstr>2_Tema de Office</vt:lpstr>
      <vt:lpstr>Presentación de PowerPoint</vt:lpstr>
      <vt:lpstr>Deseos y comunicación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 Gomez</dc:creator>
  <cp:lastModifiedBy>Alexis  Prado</cp:lastModifiedBy>
  <cp:revision>8</cp:revision>
  <dcterms:created xsi:type="dcterms:W3CDTF">2021-08-02T15:15:26Z</dcterms:created>
  <dcterms:modified xsi:type="dcterms:W3CDTF">2021-11-03T16:22:40Z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0x010100673FDCABA4991244981EF5F6D52F0477</vt:lpwstr>
  </property>
</Properties>
</file>