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  <p:sldMasterId id="2147483672" r:id="rId6"/>
  </p:sldMasterIdLst>
  <p:notesMasterIdLst>
    <p:notesMasterId r:id="rId14"/>
  </p:notesMasterIdLst>
  <p:sldIdLst>
    <p:sldId id="259" r:id="rId7"/>
    <p:sldId id="475" r:id="rId8"/>
    <p:sldId id="280" r:id="rId9"/>
    <p:sldId id="263" r:id="rId10"/>
    <p:sldId id="264" r:id="rId11"/>
    <p:sldId id="265" r:id="rId12"/>
    <p:sldId id="492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reeSans" panose="020B0504020202020204" charset="0"/>
      <p:regular r:id="rId19"/>
      <p:bold r:id="rId20"/>
      <p:italic r:id="rId21"/>
      <p:boldItalic r:id="rId22"/>
    </p:embeddedFont>
    <p:embeddedFont>
      <p:font typeface="Magra" panose="020B0604020202020204" charset="0"/>
      <p:regular r:id="rId23"/>
      <p:bold r:id="rId24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D86"/>
    <a:srgbClr val="8CCFF0"/>
    <a:srgbClr val="91BA0E"/>
    <a:srgbClr val="E2F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88"/>
  </p:normalViewPr>
  <p:slideViewPr>
    <p:cSldViewPr>
      <p:cViewPr varScale="1">
        <p:scale>
          <a:sx n="96" d="100"/>
          <a:sy n="96" d="100"/>
        </p:scale>
        <p:origin x="63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8FD82-E47B-48FF-AC72-D386BEBD8514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A275C-C728-4C20-A7A4-2084CF1ECD4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275C-C728-4C20-A7A4-2084CF1ECD48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A275C-C728-4C20-A7A4-2084CF1ECD48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62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275C-C728-4C20-A7A4-2084CF1ECD48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01379" name="2 Marcador de notas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02403" name="2 Marcador de notas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03427" name="2 Marcador de notas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691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489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107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2183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0146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7289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0302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027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8838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4829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266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4476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6103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2234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5927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7029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5097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24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6202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9943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7713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962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287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999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611560" y="1059582"/>
            <a:ext cx="4608512" cy="195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s-AR" sz="4800" b="1" dirty="0">
                <a:latin typeface="FreeSans" pitchFamily="34" charset="0"/>
                <a:ea typeface="FreeSans" pitchFamily="34" charset="0"/>
                <a:cs typeface="FreeSans" pitchFamily="34" charset="0"/>
              </a:rPr>
              <a:t>-</a:t>
            </a:r>
          </a:p>
          <a:p>
            <a:pPr>
              <a:lnSpc>
                <a:spcPts val="4800"/>
              </a:lnSpc>
            </a:pPr>
            <a:r>
              <a:rPr lang="es-AR" sz="4800" b="1" dirty="0">
                <a:latin typeface="FreeSans" pitchFamily="34" charset="0"/>
                <a:ea typeface="FreeSans" pitchFamily="34" charset="0"/>
                <a:cs typeface="FreeSans" pitchFamily="34" charset="0"/>
              </a:rPr>
              <a:t>Programa </a:t>
            </a:r>
          </a:p>
          <a:p>
            <a:pPr>
              <a:lnSpc>
                <a:spcPts val="4800"/>
              </a:lnSpc>
            </a:pPr>
            <a:r>
              <a:rPr lang="es-AR" sz="4800" b="1" dirty="0">
                <a:latin typeface="FreeSans" pitchFamily="34" charset="0"/>
                <a:ea typeface="FreeSans" pitchFamily="34" charset="0"/>
                <a:cs typeface="FreeSans" pitchFamily="34" charset="0"/>
              </a:rPr>
              <a:t>comercial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2" y="1714500"/>
            <a:ext cx="20574" cy="171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27E712-88B5-4DC4-BEDC-6DFF68FB93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" b="1932"/>
          <a:stretch/>
        </p:blipFill>
        <p:spPr>
          <a:xfrm>
            <a:off x="1317" y="0"/>
            <a:ext cx="9144000" cy="51435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057F038-192C-42E2-91DB-EBEF56D5E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95486"/>
            <a:ext cx="7632848" cy="171450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ra" panose="02000000000000000000" pitchFamily="2" charset="0"/>
              </a:rPr>
              <a:t>Deseos y comunicación</a:t>
            </a:r>
            <a:endParaRPr lang="es-A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92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23528" y="2209535"/>
            <a:ext cx="3816424" cy="724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s-A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eeSans" pitchFamily="34" charset="0"/>
                <a:ea typeface="FreeSans" pitchFamily="34" charset="0"/>
                <a:cs typeface="FreeSans" pitchFamily="34" charset="0"/>
              </a:rPr>
              <a:t>MODULO 1</a:t>
            </a:r>
            <a:endParaRPr lang="es-AR" sz="4800" b="1" dirty="0">
              <a:solidFill>
                <a:srgbClr val="FF0000"/>
              </a:solidFill>
              <a:latin typeface="FreeSans" pitchFamily="34" charset="0"/>
              <a:ea typeface="FreeSans" pitchFamily="34" charset="0"/>
              <a:cs typeface="Free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0701" y="715566"/>
            <a:ext cx="5507831" cy="634603"/>
          </a:xfrm>
          <a:prstGeom prst="rect">
            <a:avLst/>
          </a:prstGeom>
          <a:noFill/>
          <a:ln>
            <a:noFill/>
          </a:ln>
        </p:spPr>
        <p:txBody>
          <a:bodyPr wrap="none" lIns="67500" tIns="33750" rIns="67500" bIns="33750" compatLnSpc="0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pPr>
            <a:r>
              <a:rPr kumimoji="0" lang="es-AR" sz="1950" b="1" i="0" u="none" strike="noStrike" kern="1200" cap="none" spc="0" normalizeH="0" baseline="0" noProof="0">
                <a:ln>
                  <a:noFill/>
                </a:ln>
                <a:solidFill>
                  <a:srgbClr val="004586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Lucida Sans" pitchFamily="2"/>
              </a:rPr>
              <a:t>Las etapas por las que atraviesa el consumidor son: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691680" y="1275606"/>
            <a:ext cx="5994797" cy="3419475"/>
          </a:xfrm>
          <a:prstGeom prst="rect">
            <a:avLst/>
          </a:prstGeom>
          <a:noFill/>
          <a:ln>
            <a:noFill/>
          </a:ln>
        </p:spPr>
        <p:txBody>
          <a:bodyPr wrap="none" lIns="67500" tIns="33750" rIns="67500" bIns="33750" compatLnSpc="0"/>
          <a:lstStyle/>
          <a:p>
            <a:pPr marL="257175" marR="0" lvl="0" indent="-257175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200"/>
            </a:pPr>
            <a:r>
              <a:rPr kumimoji="0" lang="es-AR" sz="1500" b="1" i="0" u="sng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Estado de necesidad latente.</a:t>
            </a:r>
            <a:r>
              <a:rPr kumimoji="0" lang="es-A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 El consumidor se encuentra en un estado de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r>
              <a:rPr kumimoji="0" lang="es-A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carencia, pero aún no lo ha asumido.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endParaRPr kumimoji="0" lang="es-A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r>
              <a:rPr kumimoji="0" lang="es-AR" sz="1500" b="1" i="0" u="sng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- Estado de necesidad manifiesta.</a:t>
            </a:r>
            <a:r>
              <a:rPr kumimoji="0" lang="es-A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 Se da cuenta de que algo le falta.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endParaRPr kumimoji="0" lang="es-A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r>
              <a:rPr kumimoji="0" lang="es-AR" sz="1500" b="1" i="0" u="sng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-Proceso de actividad previa.</a:t>
            </a:r>
            <a:r>
              <a:rPr kumimoji="0" lang="es-A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 Busca información en el mercado acerca de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r>
              <a:rPr kumimoji="0" lang="es-A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cuál o cuáles son los productos que mejor satisfacen esa necesidad.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endParaRPr kumimoji="0" lang="es-A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r>
              <a:rPr kumimoji="0" lang="es-AR" sz="1500" b="1" i="0" u="sng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- Compra.</a:t>
            </a:r>
            <a:r>
              <a:rPr kumimoji="0" lang="es-A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 Ha tomado la decisión y se inclina por determinado producto.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endParaRPr kumimoji="0" lang="es-A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endParaRPr kumimoji="0" lang="es-AR" sz="16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endParaRPr kumimoji="0" lang="es-AR" sz="16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endParaRPr kumimoji="0" lang="es-AR" sz="16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:w="http://schemas.openxmlformats.org/wordprocessingml/2006/main" xmlns:m="http://schemas.openxmlformats.org/officeDocument/2006/math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70398" y="1727598"/>
            <a:ext cx="6730603" cy="1044178"/>
          </a:xfrm>
          <a:prstGeom prst="rect">
            <a:avLst/>
          </a:prstGeom>
          <a:noFill/>
          <a:ln>
            <a:noFill/>
          </a:ln>
        </p:spPr>
        <p:txBody>
          <a:bodyPr wrap="none" lIns="67500" tIns="33750" rIns="67500" bIns="33750" compatLnSpc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r>
              <a:rPr kumimoji="0" lang="es-AR" sz="1500" b="1" i="0" u="sng" strike="noStrike" kern="1200" cap="none" spc="0" normalizeH="0" baseline="0" noProof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- Sentimientos posteriores</a:t>
            </a:r>
            <a:r>
              <a:rPr kumimoji="0" lang="es-A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. Experimenta distintas sensaciones como resultado de la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r>
              <a:rPr kumimoji="0" lang="es-A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adquisición, uso o consumo del bien elegido. Sobre la base de estos sentimientos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r>
              <a:rPr kumimoji="0" lang="es-A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posteriores el consumidor repetirá o no la compra</a:t>
            </a:r>
            <a:r>
              <a:rPr kumimoji="0" lang="es-AR" sz="16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.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endParaRPr kumimoji="0" lang="es-AR" sz="16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/>
              <a:ea typeface="Microsoft YaHei" pitchFamily="2"/>
              <a:cs typeface="Lucida Sans" pitchFamily="2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0701" y="809625"/>
            <a:ext cx="5507831" cy="634604"/>
          </a:xfrm>
          <a:prstGeom prst="rect">
            <a:avLst/>
          </a:prstGeom>
          <a:noFill/>
          <a:ln>
            <a:noFill/>
          </a:ln>
        </p:spPr>
        <p:txBody>
          <a:bodyPr wrap="none" lIns="67500" tIns="33750" rIns="67500" bIns="33750" compatLnSpc="0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pPr>
            <a:r>
              <a:rPr kumimoji="0" lang="es-AR" sz="1950" b="1" i="0" u="none" strike="noStrike" kern="1200" cap="none" spc="0" normalizeH="0" baseline="0" noProof="0">
                <a:ln>
                  <a:noFill/>
                </a:ln>
                <a:solidFill>
                  <a:srgbClr val="004586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Lucida Sans" pitchFamily="2"/>
              </a:rPr>
              <a:t>Las etapas por las que atraviesa el consumidor son:</a:t>
            </a:r>
          </a:p>
        </p:txBody>
      </p:sp>
      <p:pic>
        <p:nvPicPr>
          <p:cNvPr id="58373" name="3 Imagen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3039667" y="2702719"/>
            <a:ext cx="3125390" cy="1887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:w="http://schemas.openxmlformats.org/wordprocessingml/2006/main" xmlns:m="http://schemas.openxmlformats.org/officeDocument/2006/math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1244" y="971550"/>
            <a:ext cx="4427935" cy="625079"/>
          </a:xfrm>
          <a:prstGeom prst="rect">
            <a:avLst/>
          </a:prstGeom>
          <a:noFill/>
          <a:ln>
            <a:noFill/>
          </a:ln>
        </p:spPr>
        <p:txBody>
          <a:bodyPr wrap="none" lIns="67500" tIns="33750" rIns="67500" bIns="33750" compatLnSpc="0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pPr>
            <a:r>
              <a:rPr kumimoji="0" lang="es-AR" sz="1950" b="1" i="0" u="none" strike="noStrike" kern="1200" cap="none" spc="0" normalizeH="0" baseline="0" noProof="0">
                <a:ln>
                  <a:noFill/>
                </a:ln>
                <a:solidFill>
                  <a:srgbClr val="004586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Lucida Sans" pitchFamily="2"/>
              </a:rPr>
              <a:t>Deseos y necesidades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628776" y="1703785"/>
            <a:ext cx="5994797" cy="2615803"/>
          </a:xfrm>
          <a:prstGeom prst="rect">
            <a:avLst/>
          </a:prstGeom>
          <a:noFill/>
          <a:ln>
            <a:noFill/>
          </a:ln>
        </p:spPr>
        <p:txBody>
          <a:bodyPr wrap="none" lIns="67500" tIns="33750" rIns="67500" bIns="33750" compatLnSpc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r>
              <a:rPr kumimoji="0" lang="es-AR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Para acercarte exitosamente a tu mercado objetivo debes saber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r>
              <a:rPr kumimoji="0" lang="es-AR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 distinguir entre necesidad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r>
              <a:rPr kumimoji="0" lang="es-AR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y deseo y reconocer que éstos varían de un consumidor a otro.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r>
              <a:rPr kumimoji="0" lang="es-AR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Para sobrevivir, la gente necesita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r>
              <a:rPr kumimoji="0" lang="es-AR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alimento, vestido, abrigo, seguridad, sentido de pertenencia, afecto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r>
              <a:rPr kumimoji="0" lang="es-AR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 y algunas otras cosas. Estas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r>
              <a:rPr kumimoji="0" lang="es-AR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/>
                <a:ea typeface="Microsoft YaHei" pitchFamily="2"/>
                <a:cs typeface="Lucida Sans" pitchFamily="2"/>
              </a:rPr>
              <a:t>representan las necesidades.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endParaRPr kumimoji="0" lang="es-AR" sz="16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endParaRPr kumimoji="0" lang="es-AR" sz="16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pPr>
            <a:endParaRPr kumimoji="0" lang="es-AR" sz="16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:w="http://schemas.openxmlformats.org/wordprocessingml/2006/main" xmlns:m="http://schemas.openxmlformats.org/officeDocument/2006/math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 descr="Una persona sentada en un escritorio&#10;&#10;Descripción generada automáticamente con confianza media">
            <a:extLst>
              <a:ext uri="{FF2B5EF4-FFF2-40B4-BE49-F238E27FC236}">
                <a16:creationId xmlns:a16="http://schemas.microsoft.com/office/drawing/2014/main" id="{DB35154E-A33A-4BD5-8F5A-E94D70D2A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" r="23297" b="4523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A4CD5C-418E-42C1-81EC-8350FD6F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/>
              <a:t>¡Nos </a:t>
            </a:r>
            <a:r>
              <a:rPr lang="en-US" sz="3600" dirty="0" err="1"/>
              <a:t>vemos</a:t>
            </a:r>
            <a:r>
              <a:rPr lang="en-US" sz="3600" dirty="0"/>
              <a:t> </a:t>
            </a:r>
            <a:r>
              <a:rPr lang="en-US" sz="3600" dirty="0" err="1"/>
              <a:t>el</a:t>
            </a:r>
            <a:r>
              <a:rPr lang="en-US" sz="3600" dirty="0"/>
              <a:t> </a:t>
            </a:r>
            <a:r>
              <a:rPr lang="en-US" sz="3600" dirty="0" err="1"/>
              <a:t>próximo</a:t>
            </a:r>
            <a:r>
              <a:rPr lang="en-US" sz="3600" dirty="0"/>
              <a:t> modulo!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1304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D2714666-AFC5-B348-9F9A-6129E34DA4A8}" vid="{73D1D135-5EE4-1742-809E-165DCA2A89F3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3FDCABA4991244981EF5F6D52F0477" ma:contentTypeVersion="4" ma:contentTypeDescription="Crear nuevo documento." ma:contentTypeScope="" ma:versionID="0e1ac00f7ba5ed6f203593c1ab593b8a">
  <xsd:schema xmlns:xsd="http://www.w3.org/2001/XMLSchema" xmlns:xs="http://www.w3.org/2001/XMLSchema" xmlns:p="http://schemas.microsoft.com/office/2006/metadata/properties" xmlns:ns2="a989ce3e-9558-4b4a-8bb0-bd5160a50d0f" xmlns:ns3="44c0ba94-1d29-40d8-9ccd-d15b1ed67ea1" targetNamespace="http://schemas.microsoft.com/office/2006/metadata/properties" ma:root="true" ma:fieldsID="6687b1ba79659d5416b748f663a4aefa" ns2:_="" ns3:_="">
    <xsd:import namespace="a989ce3e-9558-4b4a-8bb0-bd5160a50d0f"/>
    <xsd:import namespace="44c0ba94-1d29-40d8-9ccd-d15b1ed67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9ce3e-9558-4b4a-8bb0-bd5160a50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0ba94-1d29-40d8-9ccd-d15b1ed67e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A80A07-C825-42D4-87D8-A5F04E7387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9ce3e-9558-4b4a-8bb0-bd5160a50d0f"/>
    <ds:schemaRef ds:uri="44c0ba94-1d29-40d8-9ccd-d15b1ed67e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94FA4A-8FF9-4D34-8701-996FF77B1B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DD8694A-E5E8-4670-9528-13D339C8D1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Plantilla-PPT-Evoltis Academy</Template>
  <TotalTime>8</TotalTime>
  <Words>208</Words>
  <Application>Microsoft Office PowerPoint</Application>
  <PresentationFormat>Presentación en pantalla (16:9)</PresentationFormat>
  <Paragraphs>34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FreeSans</vt:lpstr>
      <vt:lpstr>Calibri</vt:lpstr>
      <vt:lpstr>Magra</vt:lpstr>
      <vt:lpstr>Tema de Office</vt:lpstr>
      <vt:lpstr>1_Tema de Office</vt:lpstr>
      <vt:lpstr>2_Tema de Office</vt:lpstr>
      <vt:lpstr>Presentación de PowerPoint</vt:lpstr>
      <vt:lpstr>Deseos y comunicación</vt:lpstr>
      <vt:lpstr>Presentación de PowerPoint</vt:lpstr>
      <vt:lpstr>Presentación de PowerPoint</vt:lpstr>
      <vt:lpstr>Presentación de PowerPoint</vt:lpstr>
      <vt:lpstr>Presentación de PowerPoint</vt:lpstr>
      <vt:lpstr>¡Nos vemos el próximo modulo!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 Gomez</dc:creator>
  <cp:lastModifiedBy>Alexis  Prado</cp:lastModifiedBy>
  <cp:revision>10</cp:revision>
  <dcterms:created xsi:type="dcterms:W3CDTF">2021-08-02T15:15:26Z</dcterms:created>
  <dcterms:modified xsi:type="dcterms:W3CDTF">2021-11-03T16:21:03Z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0x010100673FDCABA4991244981EF5F6D52F0477</vt:lpwstr>
  </property>
</Properties>
</file>