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17"/>
  </p:notesMasterIdLst>
  <p:sldIdLst>
    <p:sldId id="300" r:id="rId6"/>
    <p:sldId id="299" r:id="rId7"/>
    <p:sldId id="259" r:id="rId8"/>
    <p:sldId id="475" r:id="rId9"/>
    <p:sldId id="460" r:id="rId10"/>
    <p:sldId id="271" r:id="rId11"/>
    <p:sldId id="497" r:id="rId12"/>
    <p:sldId id="499" r:id="rId13"/>
    <p:sldId id="495" r:id="rId14"/>
    <p:sldId id="492" r:id="rId15"/>
    <p:sldId id="257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ndara" panose="020E0502030303020204" pitchFamily="34" charset="0"/>
      <p:regular r:id="rId22"/>
      <p:bold r:id="rId23"/>
      <p:italic r:id="rId24"/>
      <p:boldItalic r:id="rId25"/>
    </p:embeddedFont>
    <p:embeddedFont>
      <p:font typeface="FreeSans" panose="020B0504020202020204" charset="0"/>
      <p:regular r:id="rId26"/>
      <p:bold r:id="rId27"/>
      <p:italic r:id="rId28"/>
      <p:boldItalic r:id="rId29"/>
    </p:embeddedFont>
    <p:embeddedFont>
      <p:font typeface="Magra" panose="020B0604020202020204" charset="0"/>
      <p:regular r:id="rId30"/>
      <p:bold r:id="rId31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D86"/>
    <a:srgbClr val="8CCFF0"/>
    <a:srgbClr val="91BA0E"/>
    <a:srgbClr val="E2F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88"/>
  </p:normalViewPr>
  <p:slideViewPr>
    <p:cSldViewPr>
      <p:cViewPr varScale="1">
        <p:scale>
          <a:sx n="96" d="100"/>
          <a:sy n="96" d="100"/>
        </p:scale>
        <p:origin x="63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8FD82-E47B-48FF-AC72-D386BEBD8514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A275C-C728-4C20-A7A4-2084CF1ECD4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087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1162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A275C-C728-4C20-A7A4-2084CF1ECD48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A275C-C728-4C20-A7A4-2084CF1ECD48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19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A275C-C728-4C20-A7A4-2084CF1ECD48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30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A275C-C728-4C20-A7A4-2084CF1ECD48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26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275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217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8791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458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7333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4029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4646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816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395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9567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1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15/11/2021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51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4E0491-4740-C248-8595-A2331AEFD9B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CF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1CD33E7A-FDE5-C64A-855B-A00B89E95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4" y="2057400"/>
            <a:ext cx="2139696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21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 descr="Una persona sentada en un escritorio&#10;&#10;Descripción generada automáticamente con confianza media">
            <a:extLst>
              <a:ext uri="{FF2B5EF4-FFF2-40B4-BE49-F238E27FC236}">
                <a16:creationId xmlns:a16="http://schemas.microsoft.com/office/drawing/2014/main" id="{DB35154E-A33A-4BD5-8F5A-E94D70D2A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" r="23297" b="4523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A4CD5C-418E-42C1-81EC-8350FD6F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/>
              <a:t>¡Nos </a:t>
            </a:r>
            <a:r>
              <a:rPr lang="en-US" sz="3600" dirty="0" err="1"/>
              <a:t>vemos</a:t>
            </a:r>
            <a:r>
              <a:rPr lang="en-US" sz="3600" dirty="0"/>
              <a:t> </a:t>
            </a:r>
            <a:r>
              <a:rPr lang="en-US" sz="3600" dirty="0" err="1"/>
              <a:t>el</a:t>
            </a:r>
            <a:r>
              <a:rPr lang="en-US" sz="3600" dirty="0"/>
              <a:t> </a:t>
            </a:r>
            <a:r>
              <a:rPr lang="en-US" sz="3600" dirty="0" err="1"/>
              <a:t>próximo</a:t>
            </a:r>
            <a:r>
              <a:rPr lang="en-US" sz="3600" dirty="0"/>
              <a:t> </a:t>
            </a:r>
            <a:r>
              <a:rPr lang="en-US" sz="3600" dirty="0" err="1"/>
              <a:t>Bloque</a:t>
            </a:r>
            <a:r>
              <a:rPr lang="en-US" sz="3600" dirty="0"/>
              <a:t>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769B46-7840-4180-9DC5-9ACFBB60D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503258"/>
            <a:ext cx="1331639" cy="6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3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CF7D63FB-F17E-C942-A29C-C93EF58E5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3848" y="1787877"/>
            <a:ext cx="3722928" cy="1789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13E518D-2D35-6247-A364-97F220F4E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7824" y="1569820"/>
            <a:ext cx="4630001" cy="222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31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611560" y="1059582"/>
            <a:ext cx="4608512" cy="195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s-AR" sz="4800" b="1" dirty="0">
                <a:latin typeface="FreeSans" pitchFamily="34" charset="0"/>
                <a:ea typeface="FreeSans" pitchFamily="34" charset="0"/>
                <a:cs typeface="FreeSans" pitchFamily="34" charset="0"/>
              </a:rPr>
              <a:t>-</a:t>
            </a:r>
          </a:p>
          <a:p>
            <a:pPr>
              <a:lnSpc>
                <a:spcPts val="4800"/>
              </a:lnSpc>
            </a:pPr>
            <a:r>
              <a:rPr lang="es-AR" sz="4800" b="1" dirty="0">
                <a:latin typeface="FreeSans" pitchFamily="34" charset="0"/>
                <a:ea typeface="FreeSans" pitchFamily="34" charset="0"/>
                <a:cs typeface="FreeSans" pitchFamily="34" charset="0"/>
              </a:rPr>
              <a:t>Gestión Comercial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FCFB0C37-F4EC-3645-A4B8-674CE3B34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503258"/>
            <a:ext cx="1331639" cy="640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D1D1BB-5D56-41F9-8A2E-12722FA43A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057F038-192C-42E2-91DB-EBEF56D5E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195486"/>
            <a:ext cx="6552728" cy="792088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l"/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ra" panose="02000000000000000000" pitchFamily="2" charset="0"/>
              </a:rPr>
              <a:t>MODELOS MENTALES</a:t>
            </a:r>
            <a:endParaRPr lang="es-AR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92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https://image.freepik.com/free-photo/man-pointing-to-his-left_1149-1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68" y="668342"/>
            <a:ext cx="3495193" cy="432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88"/>
          <p:cNvSpPr>
            <a:spLocks/>
          </p:cNvSpPr>
          <p:nvPr/>
        </p:nvSpPr>
        <p:spPr bwMode="auto">
          <a:xfrm>
            <a:off x="294227" y="1616869"/>
            <a:ext cx="128588" cy="76200"/>
          </a:xfrm>
          <a:custGeom>
            <a:avLst/>
            <a:gdLst>
              <a:gd name="T0" fmla="*/ 2147483646 w 574"/>
              <a:gd name="T1" fmla="*/ 2147483646 h 337"/>
              <a:gd name="T2" fmla="*/ 0 w 574"/>
              <a:gd name="T3" fmla="*/ 2147483646 h 337"/>
              <a:gd name="T4" fmla="*/ 2147483646 w 574"/>
              <a:gd name="T5" fmla="*/ 0 h 337"/>
              <a:gd name="T6" fmla="*/ 2147483646 w 574"/>
              <a:gd name="T7" fmla="*/ 2147483646 h 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7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51435" tIns="25718" rIns="51435" bIns="2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" name="Freeform 96"/>
          <p:cNvSpPr>
            <a:spLocks/>
          </p:cNvSpPr>
          <p:nvPr/>
        </p:nvSpPr>
        <p:spPr bwMode="auto">
          <a:xfrm>
            <a:off x="294227" y="1654969"/>
            <a:ext cx="646509" cy="527447"/>
          </a:xfrm>
          <a:custGeom>
            <a:avLst/>
            <a:gdLst>
              <a:gd name="T0" fmla="*/ 0 w 2896"/>
              <a:gd name="T1" fmla="*/ 2147483646 h 2365"/>
              <a:gd name="T2" fmla="*/ 2147483646 w 2896"/>
              <a:gd name="T3" fmla="*/ 2147483646 h 2365"/>
              <a:gd name="T4" fmla="*/ 2147483646 w 2896"/>
              <a:gd name="T5" fmla="*/ 2147483646 h 2365"/>
              <a:gd name="T6" fmla="*/ 2147483646 w 2896"/>
              <a:gd name="T7" fmla="*/ 0 h 2365"/>
              <a:gd name="T8" fmla="*/ 2147483646 w 2896"/>
              <a:gd name="T9" fmla="*/ 2147483646 h 2365"/>
              <a:gd name="T10" fmla="*/ 0 w 2896"/>
              <a:gd name="T11" fmla="*/ 0 h 2365"/>
              <a:gd name="T12" fmla="*/ 0 w 2896"/>
              <a:gd name="T13" fmla="*/ 2147483646 h 23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96" h="2365">
                <a:moveTo>
                  <a:pt x="0" y="1934"/>
                </a:moveTo>
                <a:lnTo>
                  <a:pt x="1448" y="2365"/>
                </a:lnTo>
                <a:lnTo>
                  <a:pt x="2896" y="1934"/>
                </a:lnTo>
                <a:lnTo>
                  <a:pt x="2896" y="0"/>
                </a:lnTo>
                <a:lnTo>
                  <a:pt x="1448" y="429"/>
                </a:lnTo>
                <a:lnTo>
                  <a:pt x="0" y="0"/>
                </a:lnTo>
                <a:lnTo>
                  <a:pt x="0" y="19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51435" tIns="25718" rIns="51435" bIns="2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6" name="Freeform 97"/>
          <p:cNvSpPr>
            <a:spLocks/>
          </p:cNvSpPr>
          <p:nvPr/>
        </p:nvSpPr>
        <p:spPr bwMode="auto">
          <a:xfrm>
            <a:off x="294227" y="1654969"/>
            <a:ext cx="322659" cy="527447"/>
          </a:xfrm>
          <a:custGeom>
            <a:avLst/>
            <a:gdLst>
              <a:gd name="T0" fmla="*/ 2147483646 w 1448"/>
              <a:gd name="T1" fmla="*/ 2147483646 h 2365"/>
              <a:gd name="T2" fmla="*/ 2147483646 w 1448"/>
              <a:gd name="T3" fmla="*/ 2147483646 h 2365"/>
              <a:gd name="T4" fmla="*/ 2147483646 w 1448"/>
              <a:gd name="T5" fmla="*/ 2147483646 h 2365"/>
              <a:gd name="T6" fmla="*/ 0 w 1448"/>
              <a:gd name="T7" fmla="*/ 2147483646 h 2365"/>
              <a:gd name="T8" fmla="*/ 0 w 1448"/>
              <a:gd name="T9" fmla="*/ 0 h 2365"/>
              <a:gd name="T10" fmla="*/ 2147483646 w 1448"/>
              <a:gd name="T11" fmla="*/ 2147483646 h 2365"/>
              <a:gd name="T12" fmla="*/ 2147483646 w 1448"/>
              <a:gd name="T13" fmla="*/ 2147483646 h 23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8" h="2365">
                <a:moveTo>
                  <a:pt x="1448" y="2365"/>
                </a:moveTo>
                <a:lnTo>
                  <a:pt x="1448" y="2365"/>
                </a:lnTo>
                <a:lnTo>
                  <a:pt x="574" y="2105"/>
                </a:lnTo>
                <a:lnTo>
                  <a:pt x="0" y="1934"/>
                </a:lnTo>
                <a:lnTo>
                  <a:pt x="0" y="0"/>
                </a:lnTo>
                <a:lnTo>
                  <a:pt x="1448" y="429"/>
                </a:lnTo>
                <a:lnTo>
                  <a:pt x="1448" y="236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51435" tIns="25718" rIns="51435" bIns="2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49514" y="1721594"/>
            <a:ext cx="408647" cy="400110"/>
          </a:xfrm>
          <a:prstGeom prst="rect">
            <a:avLst/>
          </a:prstGeom>
        </p:spPr>
        <p:txBody>
          <a:bodyPr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Open Sans Extrabold" panose="020B0906030804020204" pitchFamily="34" charset="0"/>
                <a:cs typeface="Narkisim" panose="020E0502050101010101" pitchFamily="34" charset="-79"/>
              </a:rPr>
              <a:t>01</a:t>
            </a:r>
          </a:p>
        </p:txBody>
      </p:sp>
      <p:sp>
        <p:nvSpPr>
          <p:cNvPr id="8" name="Freeform 87"/>
          <p:cNvSpPr>
            <a:spLocks/>
          </p:cNvSpPr>
          <p:nvPr/>
        </p:nvSpPr>
        <p:spPr bwMode="auto">
          <a:xfrm>
            <a:off x="832390" y="1616869"/>
            <a:ext cx="128588" cy="76200"/>
          </a:xfrm>
          <a:custGeom>
            <a:avLst/>
            <a:gdLst>
              <a:gd name="T0" fmla="*/ 0 w 574"/>
              <a:gd name="T1" fmla="*/ 2147483646 h 337"/>
              <a:gd name="T2" fmla="*/ 0 w 574"/>
              <a:gd name="T3" fmla="*/ 0 h 337"/>
              <a:gd name="T4" fmla="*/ 2147483646 w 574"/>
              <a:gd name="T5" fmla="*/ 2147483646 h 337"/>
              <a:gd name="T6" fmla="*/ 0 w 574"/>
              <a:gd name="T7" fmla="*/ 2147483646 h 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7"/>
                </a:lnTo>
                <a:lnTo>
                  <a:pt x="0" y="33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51435" tIns="25718" rIns="51435" bIns="2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" name="Freeform 79"/>
          <p:cNvSpPr>
            <a:spLocks/>
          </p:cNvSpPr>
          <p:nvPr/>
        </p:nvSpPr>
        <p:spPr bwMode="auto">
          <a:xfrm>
            <a:off x="812149" y="2239566"/>
            <a:ext cx="128588" cy="75009"/>
          </a:xfrm>
          <a:custGeom>
            <a:avLst/>
            <a:gdLst>
              <a:gd name="T0" fmla="*/ 0 w 574"/>
              <a:gd name="T1" fmla="*/ 2147483646 h 337"/>
              <a:gd name="T2" fmla="*/ 0 w 574"/>
              <a:gd name="T3" fmla="*/ 0 h 337"/>
              <a:gd name="T4" fmla="*/ 2147483646 w 574"/>
              <a:gd name="T5" fmla="*/ 2147483646 h 337"/>
              <a:gd name="T6" fmla="*/ 0 w 574"/>
              <a:gd name="T7" fmla="*/ 2147483646 h 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7"/>
                </a:lnTo>
                <a:lnTo>
                  <a:pt x="0" y="337"/>
                </a:lnTo>
                <a:close/>
              </a:path>
            </a:pathLst>
          </a:custGeom>
          <a:solidFill>
            <a:srgbClr val="8E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35" tIns="25718" rIns="51435" bIns="2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0" name="Freeform 80"/>
          <p:cNvSpPr>
            <a:spLocks/>
          </p:cNvSpPr>
          <p:nvPr/>
        </p:nvSpPr>
        <p:spPr bwMode="auto">
          <a:xfrm>
            <a:off x="294227" y="2239566"/>
            <a:ext cx="128588" cy="75009"/>
          </a:xfrm>
          <a:custGeom>
            <a:avLst/>
            <a:gdLst>
              <a:gd name="T0" fmla="*/ 2147483646 w 574"/>
              <a:gd name="T1" fmla="*/ 2147483646 h 337"/>
              <a:gd name="T2" fmla="*/ 0 w 574"/>
              <a:gd name="T3" fmla="*/ 2147483646 h 337"/>
              <a:gd name="T4" fmla="*/ 2147483646 w 574"/>
              <a:gd name="T5" fmla="*/ 0 h 337"/>
              <a:gd name="T6" fmla="*/ 2147483646 w 574"/>
              <a:gd name="T7" fmla="*/ 2147483646 h 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7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8E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35" tIns="25718" rIns="51435" bIns="2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1" name="Freeform 100"/>
          <p:cNvSpPr>
            <a:spLocks/>
          </p:cNvSpPr>
          <p:nvPr/>
        </p:nvSpPr>
        <p:spPr bwMode="auto">
          <a:xfrm>
            <a:off x="294227" y="2276476"/>
            <a:ext cx="646509" cy="527447"/>
          </a:xfrm>
          <a:custGeom>
            <a:avLst/>
            <a:gdLst>
              <a:gd name="T0" fmla="*/ 0 w 2896"/>
              <a:gd name="T1" fmla="*/ 2147483646 h 2364"/>
              <a:gd name="T2" fmla="*/ 2147483646 w 2896"/>
              <a:gd name="T3" fmla="*/ 2147483646 h 2364"/>
              <a:gd name="T4" fmla="*/ 2147483646 w 2896"/>
              <a:gd name="T5" fmla="*/ 2147483646 h 2364"/>
              <a:gd name="T6" fmla="*/ 2147483646 w 2896"/>
              <a:gd name="T7" fmla="*/ 0 h 2364"/>
              <a:gd name="T8" fmla="*/ 2147483646 w 2896"/>
              <a:gd name="T9" fmla="*/ 2147483646 h 2364"/>
              <a:gd name="T10" fmla="*/ 0 w 2896"/>
              <a:gd name="T11" fmla="*/ 0 h 2364"/>
              <a:gd name="T12" fmla="*/ 0 w 2896"/>
              <a:gd name="T13" fmla="*/ 2147483646 h 23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96" h="2364">
                <a:moveTo>
                  <a:pt x="0" y="1934"/>
                </a:moveTo>
                <a:lnTo>
                  <a:pt x="1448" y="2364"/>
                </a:lnTo>
                <a:lnTo>
                  <a:pt x="2896" y="1934"/>
                </a:lnTo>
                <a:lnTo>
                  <a:pt x="2896" y="0"/>
                </a:lnTo>
                <a:lnTo>
                  <a:pt x="1448" y="429"/>
                </a:lnTo>
                <a:lnTo>
                  <a:pt x="0" y="0"/>
                </a:lnTo>
                <a:lnTo>
                  <a:pt x="0" y="1934"/>
                </a:lnTo>
                <a:close/>
              </a:path>
            </a:pathLst>
          </a:custGeom>
          <a:solidFill>
            <a:srgbClr val="E6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35" tIns="25718" rIns="51435" bIns="2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2" name="Freeform 101"/>
          <p:cNvSpPr>
            <a:spLocks/>
          </p:cNvSpPr>
          <p:nvPr/>
        </p:nvSpPr>
        <p:spPr bwMode="auto">
          <a:xfrm>
            <a:off x="294227" y="2276476"/>
            <a:ext cx="322659" cy="527447"/>
          </a:xfrm>
          <a:custGeom>
            <a:avLst/>
            <a:gdLst>
              <a:gd name="T0" fmla="*/ 2147483646 w 1448"/>
              <a:gd name="T1" fmla="*/ 2147483646 h 2364"/>
              <a:gd name="T2" fmla="*/ 2147483646 w 1448"/>
              <a:gd name="T3" fmla="*/ 2147483646 h 2364"/>
              <a:gd name="T4" fmla="*/ 0 w 1448"/>
              <a:gd name="T5" fmla="*/ 2147483646 h 2364"/>
              <a:gd name="T6" fmla="*/ 0 w 1448"/>
              <a:gd name="T7" fmla="*/ 0 h 2364"/>
              <a:gd name="T8" fmla="*/ 2147483646 w 1448"/>
              <a:gd name="T9" fmla="*/ 2147483646 h 2364"/>
              <a:gd name="T10" fmla="*/ 2147483646 w 1448"/>
              <a:gd name="T11" fmla="*/ 2147483646 h 23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48" h="2364">
                <a:moveTo>
                  <a:pt x="1448" y="2364"/>
                </a:moveTo>
                <a:lnTo>
                  <a:pt x="1448" y="2364"/>
                </a:lnTo>
                <a:lnTo>
                  <a:pt x="0" y="1934"/>
                </a:lnTo>
                <a:lnTo>
                  <a:pt x="0" y="0"/>
                </a:lnTo>
                <a:lnTo>
                  <a:pt x="1448" y="429"/>
                </a:lnTo>
                <a:lnTo>
                  <a:pt x="1448" y="2364"/>
                </a:lnTo>
                <a:close/>
              </a:path>
            </a:pathLst>
          </a:custGeom>
          <a:solidFill>
            <a:srgbClr val="FF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35" tIns="25718" rIns="51435" bIns="2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3" name="TextBox 98"/>
          <p:cNvSpPr txBox="1"/>
          <p:nvPr/>
        </p:nvSpPr>
        <p:spPr>
          <a:xfrm>
            <a:off x="179512" y="2342160"/>
            <a:ext cx="582876" cy="400110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Open Sans Extrabold" panose="020B0906030804020204" pitchFamily="34" charset="0"/>
                <a:cs typeface="Narkisim" panose="020E0502050101010101" pitchFamily="34" charset="-79"/>
              </a:rPr>
              <a:t>02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276492" y="2253854"/>
            <a:ext cx="2082404" cy="429815"/>
            <a:chOff x="2222500" y="3005138"/>
            <a:chExt cx="2776538" cy="573087"/>
          </a:xfrm>
        </p:grpSpPr>
        <p:sp>
          <p:nvSpPr>
            <p:cNvPr id="30" name="Rectangle 122"/>
            <p:cNvSpPr/>
            <p:nvPr/>
          </p:nvSpPr>
          <p:spPr bwMode="auto">
            <a:xfrm>
              <a:off x="2222500" y="3005138"/>
              <a:ext cx="58738" cy="573087"/>
            </a:xfrm>
            <a:prstGeom prst="rect">
              <a:avLst/>
            </a:prstGeom>
            <a:solidFill>
              <a:srgbClr val="E6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gra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5" name="CuadroTexto 13"/>
            <p:cNvSpPr txBox="1">
              <a:spLocks noChangeArrowheads="1"/>
            </p:cNvSpPr>
            <p:nvPr/>
          </p:nvSpPr>
          <p:spPr bwMode="auto">
            <a:xfrm>
              <a:off x="2500313" y="3032125"/>
              <a:ext cx="249872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2100" dirty="0">
                  <a:solidFill>
                    <a:srgbClr val="E6A400"/>
                  </a:solidFill>
                  <a:latin typeface="Magra" panose="02000000000000000000" pitchFamily="2" charset="0"/>
                  <a:cs typeface="Vijaya" panose="020B0604020202020204" pitchFamily="34" charset="0"/>
                </a:rPr>
                <a:t>Propuesta de transformación</a:t>
              </a:r>
              <a:endParaRPr kumimoji="0" lang="es-AR" sz="2100" b="0" i="0" u="none" strike="noStrike" kern="1200" cap="none" spc="0" normalizeH="0" baseline="0" noProof="0" dirty="0">
                <a:ln>
                  <a:noFill/>
                </a:ln>
                <a:solidFill>
                  <a:srgbClr val="E6A400"/>
                </a:solidFill>
                <a:effectLst/>
                <a:uLnTx/>
                <a:uFillTx/>
                <a:latin typeface="Magra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276492" y="1607344"/>
            <a:ext cx="2072879" cy="451247"/>
            <a:chOff x="2222500" y="2143125"/>
            <a:chExt cx="2763838" cy="601663"/>
          </a:xfrm>
        </p:grpSpPr>
        <p:sp>
          <p:nvSpPr>
            <p:cNvPr id="29" name="Rectangle 104"/>
            <p:cNvSpPr/>
            <p:nvPr/>
          </p:nvSpPr>
          <p:spPr bwMode="auto">
            <a:xfrm>
              <a:off x="2222500" y="2173288"/>
              <a:ext cx="57150" cy="571500"/>
            </a:xfrm>
            <a:prstGeom prst="rect">
              <a:avLst/>
            </a:prstGeom>
            <a:solidFill>
              <a:srgbClr val="4AB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gra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4" name="CuadroTexto 13"/>
            <p:cNvSpPr txBox="1">
              <a:spLocks noChangeArrowheads="1"/>
            </p:cNvSpPr>
            <p:nvPr/>
          </p:nvSpPr>
          <p:spPr bwMode="auto">
            <a:xfrm>
              <a:off x="2487613" y="2143125"/>
              <a:ext cx="249872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2100" dirty="0">
                  <a:solidFill>
                    <a:prstClr val="white">
                      <a:lumMod val="50000"/>
                    </a:prstClr>
                  </a:solidFill>
                  <a:latin typeface="Magra" panose="02000000000000000000" pitchFamily="2" charset="0"/>
                  <a:cs typeface="Vijaya" panose="020B0604020202020204" pitchFamily="34" charset="0"/>
                </a:rPr>
                <a:t>Modelo OSAR</a:t>
              </a:r>
              <a:endParaRPr kumimoji="0" lang="es-A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agra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54" name="Título 1">
            <a:extLst>
              <a:ext uri="{FF2B5EF4-FFF2-40B4-BE49-F238E27FC236}">
                <a16:creationId xmlns:a16="http://schemas.microsoft.com/office/drawing/2014/main" id="{C86E5629-D8C3-45CA-BA06-5E1E367B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02" y="21188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s-AR" dirty="0">
                <a:latin typeface="Magra" panose="02000000000000000000" pitchFamily="2" charset="0"/>
              </a:rPr>
              <a:t>Recorreremos los siguientes contenidos- Módulo 1</a:t>
            </a: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C25124AD-2BBD-4EBE-AE48-98F14A8A3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503258"/>
            <a:ext cx="1331639" cy="6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9"/>
    </mc:Choice>
    <mc:Fallback xmlns="">
      <p:transition spd="slow" advTm="42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187624" y="1146106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FreeSans" pitchFamily="34" charset="0"/>
                <a:ea typeface="FreeSans" pitchFamily="34" charset="0"/>
                <a:cs typeface="FreeSans" pitchFamily="34" charset="0"/>
              </a:rPr>
              <a:t>“</a:t>
            </a:r>
            <a:endParaRPr kumimoji="0" lang="es-AR" sz="9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FreeSans" pitchFamily="34" charset="0"/>
              <a:ea typeface="FreeSans" pitchFamily="34" charset="0"/>
              <a:cs typeface="FreeSans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1943423"/>
            <a:ext cx="3024336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eeSans" pitchFamily="34" charset="0"/>
                <a:ea typeface="FreeSans" pitchFamily="34" charset="0"/>
                <a:cs typeface="FreeSans" pitchFamily="34" charset="0"/>
              </a:rPr>
              <a:t>Vemos las cosas, no como son, sino como somos nosotros”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259632" y="320007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eeSans" pitchFamily="34" charset="0"/>
                <a:ea typeface="FreeSans" pitchFamily="34" charset="0"/>
                <a:cs typeface="FreeSans" pitchFamily="34" charset="0"/>
              </a:rPr>
              <a:t>Immanuel Kant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eeSans" pitchFamily="34" charset="0"/>
                <a:ea typeface="FreeSans" pitchFamily="34" charset="0"/>
                <a:cs typeface="FreeSans" pitchFamily="34" charset="0"/>
              </a:rPr>
              <a:t>filósofo . 1724  - 1804</a:t>
            </a:r>
            <a:endParaRPr kumimoji="0" lang="es-AR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reeSans" pitchFamily="34" charset="0"/>
              <a:ea typeface="FreeSans" pitchFamily="34" charset="0"/>
              <a:cs typeface="FreeSans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8312AE-4BDF-43F6-AE09-E2DD18FE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3489"/>
            <a:ext cx="4274840" cy="213742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F33B4526-C3F3-4900-925E-2529898D8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503258"/>
            <a:ext cx="1331639" cy="640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057F038-192C-42E2-91DB-EBEF56D5E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11" y="-201689"/>
            <a:ext cx="4159374" cy="14249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MX" sz="3600" b="1" dirty="0"/>
              <a:t>Modelo OSAR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6AB513-12D1-449A-96D6-DB661DAD1B5C}"/>
              </a:ext>
            </a:extLst>
          </p:cNvPr>
          <p:cNvSpPr txBox="1"/>
          <p:nvPr/>
        </p:nvSpPr>
        <p:spPr>
          <a:xfrm>
            <a:off x="100704" y="1552009"/>
            <a:ext cx="3592133" cy="1038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Cualquier resultado tiene como origen unas acciones, las que llevaron al cumplimiento de dicho resultado. Por eso, si queremos cambiar algo (resultado), siempre tendremos que ver qué acciones lo provocaron.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5899AAA-88D4-41C7-B465-48CAA0D4A9A5}"/>
              </a:ext>
            </a:extLst>
          </p:cNvPr>
          <p:cNvSpPr txBox="1"/>
          <p:nvPr/>
        </p:nvSpPr>
        <p:spPr>
          <a:xfrm>
            <a:off x="158587" y="966131"/>
            <a:ext cx="3249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Aprendizaje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de primer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orden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394BCED-B771-458B-AC24-FB997F4A619D}"/>
              </a:ext>
            </a:extLst>
          </p:cNvPr>
          <p:cNvSpPr txBox="1"/>
          <p:nvPr/>
        </p:nvSpPr>
        <p:spPr>
          <a:xfrm>
            <a:off x="99246" y="2761873"/>
            <a:ext cx="3175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Aprendizaje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segundo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orden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3F8F08-E4CE-45D5-97CB-8B66606F3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38" y="1029011"/>
            <a:ext cx="5249752" cy="256487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36548AA-6766-4339-AB7E-8B80A8D93D42}"/>
              </a:ext>
            </a:extLst>
          </p:cNvPr>
          <p:cNvSpPr txBox="1"/>
          <p:nvPr/>
        </p:nvSpPr>
        <p:spPr>
          <a:xfrm>
            <a:off x="73216" y="3447369"/>
            <a:ext cx="4616770" cy="109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Aquí acudimos directamente al observador de las acciones, damos un paso atrás. Si somos capaces de modificar al observador, o de hacerle ver otro punto de vista que conlleve a otro resultado, entonces estaremos realizando un aprendizaje de segundo orden.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EC65E527-7851-4155-A694-61F01788A4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503258"/>
            <a:ext cx="1331639" cy="6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424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C27B7E-C38B-4503-80C7-A1EBAD374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r="6837"/>
          <a:stretch/>
        </p:blipFill>
        <p:spPr>
          <a:xfrm flipH="1">
            <a:off x="2483768" y="10"/>
            <a:ext cx="6660231" cy="51434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209416BF-4AFC-461F-9774-DE9D2E77F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11" y="-201689"/>
            <a:ext cx="4159374" cy="14249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MX" sz="3600" b="1" dirty="0"/>
              <a:t>Modelo OSAR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BBB473-848D-41E9-B4A4-98E71130139A}"/>
              </a:ext>
            </a:extLst>
          </p:cNvPr>
          <p:cNvSpPr txBox="1"/>
          <p:nvPr/>
        </p:nvSpPr>
        <p:spPr>
          <a:xfrm>
            <a:off x="135457" y="1489230"/>
            <a:ext cx="3175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Aprendizaje transformacional :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72F887-DA8A-4F7D-8869-05C04CF7CB93}"/>
              </a:ext>
            </a:extLst>
          </p:cNvPr>
          <p:cNvSpPr txBox="1"/>
          <p:nvPr/>
        </p:nvSpPr>
        <p:spPr>
          <a:xfrm>
            <a:off x="150566" y="2203122"/>
            <a:ext cx="2764949" cy="1278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Somos capaces de cambiar el “Núcleo duro” del observador . Cambiamos el juicio , la opinión o postura… siempre inmersos en un sistema. Cada uno desarrolla su individualidad a través de la historia y la sociedad en la que le toco vivir . No podemos aislar a su observador de su sistema. Son los cambios más profundos, los que afectan al observador y a su sistema.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DDED210-335E-41F0-9BC2-90ECE83E37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503258"/>
            <a:ext cx="1331639" cy="6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542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057F038-192C-42E2-91DB-EBEF56D5E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23" y="150821"/>
            <a:ext cx="4422047" cy="13554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MX" sz="2800" b="1" dirty="0"/>
              <a:t>PROPUESTA DE TRANSFORMACION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0172E3-DE54-41AA-BAA5-74D123E0C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r="20270"/>
          <a:stretch/>
        </p:blipFill>
        <p:spPr>
          <a:xfrm>
            <a:off x="20" y="10"/>
            <a:ext cx="4587406" cy="51434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86AB513-12D1-449A-96D6-DB661DAD1B5C}"/>
              </a:ext>
            </a:extLst>
          </p:cNvPr>
          <p:cNvSpPr txBox="1"/>
          <p:nvPr/>
        </p:nvSpPr>
        <p:spPr>
          <a:xfrm>
            <a:off x="4570857" y="1495814"/>
            <a:ext cx="3927920" cy="288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Reconocer cuáles son tus modelos mentales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Identificar cómo influencian tu Observador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Asociar tus resultados (+ y -) a ésta forma particular de ver el mundo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Cuestionar nuestros modelos mentales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Moverme del lugar del Observador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F8469B3B-9AD9-4D55-94DB-E855951A0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503258"/>
            <a:ext cx="1331639" cy="6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491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D2714666-AFC5-B348-9F9A-6129E34DA4A8}" vid="{73D1D135-5EE4-1742-809E-165DCA2A89F3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3FDCABA4991244981EF5F6D52F0477" ma:contentTypeVersion="4" ma:contentTypeDescription="Crear nuevo documento." ma:contentTypeScope="" ma:versionID="0e1ac00f7ba5ed6f203593c1ab593b8a">
  <xsd:schema xmlns:xsd="http://www.w3.org/2001/XMLSchema" xmlns:xs="http://www.w3.org/2001/XMLSchema" xmlns:p="http://schemas.microsoft.com/office/2006/metadata/properties" xmlns:ns2="a989ce3e-9558-4b4a-8bb0-bd5160a50d0f" xmlns:ns3="44c0ba94-1d29-40d8-9ccd-d15b1ed67ea1" targetNamespace="http://schemas.microsoft.com/office/2006/metadata/properties" ma:root="true" ma:fieldsID="6687b1ba79659d5416b748f663a4aefa" ns2:_="" ns3:_="">
    <xsd:import namespace="a989ce3e-9558-4b4a-8bb0-bd5160a50d0f"/>
    <xsd:import namespace="44c0ba94-1d29-40d8-9ccd-d15b1ed67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9ce3e-9558-4b4a-8bb0-bd5160a50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ba94-1d29-40d8-9ccd-d15b1ed67e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94FA4A-8FF9-4D34-8701-996FF77B1B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A80A07-C825-42D4-87D8-A5F04E7387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9ce3e-9558-4b4a-8bb0-bd5160a50d0f"/>
    <ds:schemaRef ds:uri="44c0ba94-1d29-40d8-9ccd-d15b1ed67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D8694A-E5E8-4670-9528-13D339C8D1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Plantilla-PPT-Evoltis Academy</Template>
  <TotalTime>19</TotalTime>
  <Words>261</Words>
  <Application>Microsoft Office PowerPoint</Application>
  <PresentationFormat>Presentación en pantalla (16:9)</PresentationFormat>
  <Paragraphs>34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Candara</vt:lpstr>
      <vt:lpstr>Magra</vt:lpstr>
      <vt:lpstr>Arial</vt:lpstr>
      <vt:lpstr>Wingdings</vt:lpstr>
      <vt:lpstr>Calibri</vt:lpstr>
      <vt:lpstr>FreeSans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MODELOS MENTALES</vt:lpstr>
      <vt:lpstr>Recorreremos los siguientes contenidos- Módulo 1</vt:lpstr>
      <vt:lpstr>Presentación de PowerPoint</vt:lpstr>
      <vt:lpstr>Modelo OSAR</vt:lpstr>
      <vt:lpstr>Modelo OSAR</vt:lpstr>
      <vt:lpstr>PROPUESTA DE TRANSFORMACION</vt:lpstr>
      <vt:lpstr>¡Nos vemos el próximo Bloque!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 Gomez</dc:creator>
  <cp:lastModifiedBy>Alexis  Prado</cp:lastModifiedBy>
  <cp:revision>15</cp:revision>
  <dcterms:created xsi:type="dcterms:W3CDTF">2021-08-02T15:15:26Z</dcterms:created>
  <dcterms:modified xsi:type="dcterms:W3CDTF">2021-11-15T17:06:33Z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0x010100673FDCABA4991244981EF5F6D52F0477</vt:lpwstr>
  </property>
</Properties>
</file>