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Lst>
  <p:notesMasterIdLst>
    <p:notesMasterId r:id="rId22"/>
  </p:notesMasterIdLst>
  <p:sldIdLst>
    <p:sldId id="300" r:id="rId6"/>
    <p:sldId id="299" r:id="rId7"/>
    <p:sldId id="259" r:id="rId8"/>
    <p:sldId id="475" r:id="rId9"/>
    <p:sldId id="460" r:id="rId10"/>
    <p:sldId id="476" r:id="rId11"/>
    <p:sldId id="501" r:id="rId12"/>
    <p:sldId id="503" r:id="rId13"/>
    <p:sldId id="502" r:id="rId14"/>
    <p:sldId id="504" r:id="rId15"/>
    <p:sldId id="505" r:id="rId16"/>
    <p:sldId id="506" r:id="rId17"/>
    <p:sldId id="507" r:id="rId18"/>
    <p:sldId id="508" r:id="rId19"/>
    <p:sldId id="492" r:id="rId20"/>
    <p:sldId id="257"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andara" panose="020E0502030303020204" pitchFamily="34" charset="0"/>
      <p:regular r:id="rId27"/>
      <p:bold r:id="rId28"/>
      <p:italic r:id="rId29"/>
      <p:boldItalic r:id="rId30"/>
    </p:embeddedFont>
    <p:embeddedFont>
      <p:font typeface="FreeSans" panose="020B0504020202020204" charset="0"/>
      <p:regular r:id="rId31"/>
      <p:bold r:id="rId32"/>
      <p:italic r:id="rId33"/>
      <p:boldItalic r:id="rId34"/>
    </p:embeddedFont>
    <p:embeddedFont>
      <p:font typeface="Magra" panose="020B0604020202020204" charset="0"/>
      <p:regular r:id="rId35"/>
      <p:bold r:id="rId36"/>
    </p:embeddedFont>
  </p:embeddedFontLst>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D86"/>
    <a:srgbClr val="8CCFF0"/>
    <a:srgbClr val="91BA0E"/>
    <a:srgbClr val="E2F4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588"/>
  </p:normalViewPr>
  <p:slideViewPr>
    <p:cSldViewPr>
      <p:cViewPr varScale="1">
        <p:scale>
          <a:sx n="96" d="100"/>
          <a:sy n="96" d="100"/>
        </p:scale>
        <p:origin x="636"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12.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08FD82-E47B-48FF-AC72-D386BEBD8514}" type="datetimeFigureOut">
              <a:rPr lang="es-AR" smtClean="0"/>
              <a:pPr/>
              <a:t>16/11/2021</a:t>
            </a:fld>
            <a:endParaRPr lang="es-AR"/>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2A275C-C728-4C20-A7A4-2084CF1ECD48}"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E02A275C-C728-4C20-A7A4-2084CF1ECD48}" type="slidenum">
              <a:rPr lang="es-AR" smtClean="0"/>
              <a:pPr/>
              <a:t>2</a:t>
            </a:fld>
            <a:endParaRPr lang="es-AR"/>
          </a:p>
        </p:txBody>
      </p:sp>
    </p:spTree>
    <p:extLst>
      <p:ext uri="{BB962C8B-B14F-4D97-AF65-F5344CB8AC3E}">
        <p14:creationId xmlns:p14="http://schemas.microsoft.com/office/powerpoint/2010/main" val="3390871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A275C-C728-4C20-A7A4-2084CF1ECD48}"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A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8986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A275C-C728-4C20-A7A4-2084CF1ECD48}"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A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8464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A275C-C728-4C20-A7A4-2084CF1ECD48}"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A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4928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E02A275C-C728-4C20-A7A4-2084CF1ECD48}" type="slidenum">
              <a:rPr lang="es-AR" smtClean="0"/>
              <a:pPr/>
              <a:t>3</a:t>
            </a:fld>
            <a:endParaRPr lang="es-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E02A275C-C728-4C20-A7A4-2084CF1ECD48}" type="slidenum">
              <a:rPr lang="es-AR" smtClean="0"/>
              <a:pPr/>
              <a:t>4</a:t>
            </a:fld>
            <a:endParaRPr lang="es-AR" dirty="0"/>
          </a:p>
        </p:txBody>
      </p:sp>
    </p:spTree>
    <p:extLst>
      <p:ext uri="{BB962C8B-B14F-4D97-AF65-F5344CB8AC3E}">
        <p14:creationId xmlns:p14="http://schemas.microsoft.com/office/powerpoint/2010/main" val="3411629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A275C-C728-4C20-A7A4-2084CF1ECD48}"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A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4029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A275C-C728-4C20-A7A4-2084CF1ECD48}"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A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4148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A275C-C728-4C20-A7A4-2084CF1ECD48}"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A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9289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A275C-C728-4C20-A7A4-2084CF1ECD48}"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A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7545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A275C-C728-4C20-A7A4-2084CF1ECD48}"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A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1894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A275C-C728-4C20-A7A4-2084CF1ECD48}"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A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88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4781"/>
            <a:ext cx="2057400" cy="3290888"/>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154781"/>
            <a:ext cx="6019800" cy="329088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extLst>
      <p:ext uri="{BB962C8B-B14F-4D97-AF65-F5344CB8AC3E}">
        <p14:creationId xmlns:p14="http://schemas.microsoft.com/office/powerpoint/2010/main" val="2063937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extLst>
      <p:ext uri="{BB962C8B-B14F-4D97-AF65-F5344CB8AC3E}">
        <p14:creationId xmlns:p14="http://schemas.microsoft.com/office/powerpoint/2010/main" val="2711687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extLst>
      <p:ext uri="{BB962C8B-B14F-4D97-AF65-F5344CB8AC3E}">
        <p14:creationId xmlns:p14="http://schemas.microsoft.com/office/powerpoint/2010/main" val="375572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extLst>
      <p:ext uri="{BB962C8B-B14F-4D97-AF65-F5344CB8AC3E}">
        <p14:creationId xmlns:p14="http://schemas.microsoft.com/office/powerpoint/2010/main" val="960481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extLst>
      <p:ext uri="{BB962C8B-B14F-4D97-AF65-F5344CB8AC3E}">
        <p14:creationId xmlns:p14="http://schemas.microsoft.com/office/powerpoint/2010/main" val="3994035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extLst>
      <p:ext uri="{BB962C8B-B14F-4D97-AF65-F5344CB8AC3E}">
        <p14:creationId xmlns:p14="http://schemas.microsoft.com/office/powerpoint/2010/main" val="3821630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extLst>
      <p:ext uri="{BB962C8B-B14F-4D97-AF65-F5344CB8AC3E}">
        <p14:creationId xmlns:p14="http://schemas.microsoft.com/office/powerpoint/2010/main" val="3163854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extLst>
      <p:ext uri="{BB962C8B-B14F-4D97-AF65-F5344CB8AC3E}">
        <p14:creationId xmlns:p14="http://schemas.microsoft.com/office/powerpoint/2010/main" val="4122681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extLst>
      <p:ext uri="{BB962C8B-B14F-4D97-AF65-F5344CB8AC3E}">
        <p14:creationId xmlns:p14="http://schemas.microsoft.com/office/powerpoint/2010/main" val="1346453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extLst>
      <p:ext uri="{BB962C8B-B14F-4D97-AF65-F5344CB8AC3E}">
        <p14:creationId xmlns:p14="http://schemas.microsoft.com/office/powerpoint/2010/main" val="3749166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4781"/>
            <a:ext cx="2057400" cy="3290888"/>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154781"/>
            <a:ext cx="6019800" cy="329088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extLst>
      <p:ext uri="{BB962C8B-B14F-4D97-AF65-F5344CB8AC3E}">
        <p14:creationId xmlns:p14="http://schemas.microsoft.com/office/powerpoint/2010/main" val="3161326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3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4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AR"/>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4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320C90-B164-4627-9C80-CB37FE26A336}"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320C90-B164-4627-9C80-CB37FE26A336}" type="slidenum">
              <a:rPr lang="es-AR" smtClean="0"/>
              <a:pPr/>
              <a:t>‹Nº›</a:t>
            </a:fld>
            <a:endParaRPr lang="es-AR"/>
          </a:p>
        </p:txBody>
      </p:sp>
    </p:spTree>
    <p:extLst>
      <p:ext uri="{BB962C8B-B14F-4D97-AF65-F5344CB8AC3E}">
        <p14:creationId xmlns:p14="http://schemas.microsoft.com/office/powerpoint/2010/main" val="4131669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13.xml"/><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4E0491-4740-C248-8595-A2331AEFD9B3}"/>
              </a:ext>
            </a:extLst>
          </p:cNvPr>
          <p:cNvSpPr/>
          <p:nvPr/>
        </p:nvSpPr>
        <p:spPr>
          <a:xfrm>
            <a:off x="0" y="0"/>
            <a:ext cx="9144000" cy="5143500"/>
          </a:xfrm>
          <a:prstGeom prst="rect">
            <a:avLst/>
          </a:prstGeom>
          <a:solidFill>
            <a:srgbClr val="FCF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pic>
        <p:nvPicPr>
          <p:cNvPr id="5" name="Imagen 4" descr="Imagen que contiene Patrón de fondo&#10;&#10;Descripción generada automáticamente">
            <a:extLst>
              <a:ext uri="{FF2B5EF4-FFF2-40B4-BE49-F238E27FC236}">
                <a16:creationId xmlns:a16="http://schemas.microsoft.com/office/drawing/2014/main" id="{1CD33E7A-FDE5-C64A-855B-A00B89E95AE5}"/>
              </a:ext>
            </a:extLst>
          </p:cNvPr>
          <p:cNvPicPr>
            <a:picLocks noChangeAspect="1"/>
          </p:cNvPicPr>
          <p:nvPr/>
        </p:nvPicPr>
        <p:blipFill>
          <a:blip r:embed="rId2"/>
          <a:stretch>
            <a:fillRect/>
          </a:stretch>
        </p:blipFill>
        <p:spPr>
          <a:xfrm>
            <a:off x="876824" y="2057400"/>
            <a:ext cx="2139696" cy="1028700"/>
          </a:xfrm>
          <a:prstGeom prst="rect">
            <a:avLst/>
          </a:prstGeom>
        </p:spPr>
      </p:pic>
    </p:spTree>
    <p:extLst>
      <p:ext uri="{BB962C8B-B14F-4D97-AF65-F5344CB8AC3E}">
        <p14:creationId xmlns:p14="http://schemas.microsoft.com/office/powerpoint/2010/main" val="1237621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Imagen 2">
            <a:extLst>
              <a:ext uri="{FF2B5EF4-FFF2-40B4-BE49-F238E27FC236}">
                <a16:creationId xmlns:a16="http://schemas.microsoft.com/office/drawing/2014/main" id="{82C27B7E-C38B-4503-80C7-A1EBAD374739}"/>
              </a:ext>
            </a:extLst>
          </p:cNvPr>
          <p:cNvPicPr>
            <a:picLocks noChangeAspect="1"/>
          </p:cNvPicPr>
          <p:nvPr/>
        </p:nvPicPr>
        <p:blipFill>
          <a:blip r:embed="rId3" cstate="print">
            <a:extLst>
              <a:ext uri="{28A0092B-C50C-407E-A947-70E740481C1C}">
                <a14:useLocalDpi xmlns:a14="http://schemas.microsoft.com/office/drawing/2010/main" val="0"/>
              </a:ext>
            </a:extLst>
          </a:blip>
          <a:srcRect l="6871" r="6871"/>
          <a:stretch/>
        </p:blipFill>
        <p:spPr>
          <a:xfrm>
            <a:off x="2483768" y="10"/>
            <a:ext cx="6660231" cy="5143490"/>
          </a:xfrm>
          <a:prstGeom prst="rect">
            <a:avLst/>
          </a:prstGeom>
        </p:spPr>
      </p:pic>
      <p:sp>
        <p:nvSpPr>
          <p:cNvPr id="36" name="Rectangle 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ítulo 4">
            <a:extLst>
              <a:ext uri="{FF2B5EF4-FFF2-40B4-BE49-F238E27FC236}">
                <a16:creationId xmlns:a16="http://schemas.microsoft.com/office/drawing/2014/main" id="{0057F038-192C-42E2-91DB-EBEF56D5EEE1}"/>
              </a:ext>
            </a:extLst>
          </p:cNvPr>
          <p:cNvSpPr>
            <a:spLocks noGrp="1"/>
          </p:cNvSpPr>
          <p:nvPr>
            <p:ph type="ctrTitle"/>
          </p:nvPr>
        </p:nvSpPr>
        <p:spPr>
          <a:xfrm>
            <a:off x="75411" y="-201689"/>
            <a:ext cx="4159374" cy="1424934"/>
          </a:xfrm>
        </p:spPr>
        <p:txBody>
          <a:bodyPr vert="horz" lIns="91440" tIns="45720" rIns="91440" bIns="45720" rtlCol="0" anchor="ctr">
            <a:normAutofit/>
          </a:bodyPr>
          <a:lstStyle/>
          <a:p>
            <a:pPr algn="l">
              <a:lnSpc>
                <a:spcPct val="90000"/>
              </a:lnSpc>
            </a:pPr>
            <a:r>
              <a:rPr lang="es-MX" sz="2300" b="1" dirty="0"/>
              <a:t>¿ POR QUE RAZONES PLANTEAN</a:t>
            </a:r>
            <a:br>
              <a:rPr lang="es-MX" sz="2300" b="1" dirty="0"/>
            </a:br>
            <a:r>
              <a:rPr lang="es-MX" sz="2300" b="1" dirty="0"/>
              <a:t>OBJECIONES LOS CLIENTES ?</a:t>
            </a:r>
          </a:p>
        </p:txBody>
      </p:sp>
      <p:sp>
        <p:nvSpPr>
          <p:cNvPr id="13" name="CuadroTexto 12">
            <a:extLst>
              <a:ext uri="{FF2B5EF4-FFF2-40B4-BE49-F238E27FC236}">
                <a16:creationId xmlns:a16="http://schemas.microsoft.com/office/drawing/2014/main" id="{8A0DB876-9CFF-48AE-9C6E-5F912FB9CD35}"/>
              </a:ext>
            </a:extLst>
          </p:cNvPr>
          <p:cNvSpPr txBox="1"/>
          <p:nvPr/>
        </p:nvSpPr>
        <p:spPr>
          <a:xfrm>
            <a:off x="87705" y="1181050"/>
            <a:ext cx="2756103" cy="326290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Falta de información</a:t>
            </a:r>
          </a:p>
          <a:p>
            <a:pPr marL="0" marR="0" lvl="0" indent="0" algn="l" defTabSz="914400" rtl="0" eaLnBrk="1" fontAlgn="auto" latinLnBrk="0" hangingPunct="1">
              <a:lnSpc>
                <a:spcPct val="90000"/>
              </a:lnSpc>
              <a:spcBef>
                <a:spcPts val="0"/>
              </a:spcBef>
              <a:spcAft>
                <a:spcPts val="600"/>
              </a:spcAft>
              <a:buClrTx/>
              <a:buSzTx/>
              <a:buFontTx/>
              <a:buNone/>
              <a:tabLst/>
              <a:defRPr/>
            </a:pPr>
            <a:r>
              <a:rPr lang="es-MX" b="1" dirty="0">
                <a:solidFill>
                  <a:prstClr val="black"/>
                </a:solidFill>
                <a:effectLst>
                  <a:outerShdw blurRad="38100" dist="38100" dir="2700000" algn="tl">
                    <a:srgbClr val="000000">
                      <a:alpha val="43137"/>
                    </a:srgbClr>
                  </a:outerShdw>
                </a:effectLst>
                <a:latin typeface="Calibri"/>
              </a:rPr>
              <a:t> </a:t>
            </a:r>
            <a:r>
              <a:rPr kumimoji="0" lang="es-MX"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Falta de referencia</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Darse importancia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Oposición al vendedor</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Falta de experiencia </a:t>
            </a:r>
            <a:br>
              <a:rPr kumimoji="0" lang="es-MX"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br>
            <a:r>
              <a:rPr kumimoji="0" lang="es-MX"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Tiene temor a algo</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Oposición al cambio</a:t>
            </a:r>
            <a:br>
              <a:rPr kumimoji="0" lang="es-MX"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br>
            <a:r>
              <a:rPr kumimoji="0" lang="es-MX"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Falta de interés</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87131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Imagen 10">
            <a:extLst>
              <a:ext uri="{FF2B5EF4-FFF2-40B4-BE49-F238E27FC236}">
                <a16:creationId xmlns:a16="http://schemas.microsoft.com/office/drawing/2014/main" id="{68A13246-520A-489F-BB7D-9579ED3BEC93}"/>
              </a:ext>
            </a:extLst>
          </p:cNvPr>
          <p:cNvPicPr>
            <a:picLocks noChangeAspect="1"/>
          </p:cNvPicPr>
          <p:nvPr/>
        </p:nvPicPr>
        <p:blipFill>
          <a:blip r:embed="rId3" cstate="print">
            <a:extLst>
              <a:ext uri="{28A0092B-C50C-407E-A947-70E740481C1C}">
                <a14:useLocalDpi xmlns:a14="http://schemas.microsoft.com/office/drawing/2010/main" val="0"/>
              </a:ext>
            </a:extLst>
          </a:blip>
          <a:srcRect l="3001" r="3001"/>
          <a:stretch/>
        </p:blipFill>
        <p:spPr>
          <a:xfrm>
            <a:off x="20" y="10"/>
            <a:ext cx="7252212" cy="5143490"/>
          </a:xfrm>
          <a:prstGeom prst="rect">
            <a:avLst/>
          </a:prstGeom>
        </p:spPr>
      </p:pic>
      <p:sp>
        <p:nvSpPr>
          <p:cNvPr id="28"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CuadroTexto 11">
            <a:extLst>
              <a:ext uri="{FF2B5EF4-FFF2-40B4-BE49-F238E27FC236}">
                <a16:creationId xmlns:a16="http://schemas.microsoft.com/office/drawing/2014/main" id="{F6261811-F7BD-42DB-87FB-30BC93F0F62F}"/>
              </a:ext>
            </a:extLst>
          </p:cNvPr>
          <p:cNvSpPr txBox="1"/>
          <p:nvPr/>
        </p:nvSpPr>
        <p:spPr>
          <a:xfrm>
            <a:off x="4572000" y="987574"/>
            <a:ext cx="4261217" cy="351568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fontScale="92500" lnSpcReduction="20000"/>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PRECIO: Justifíquelo con los beneficios</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DESCONFIANZA: Demuestre la validez de sus argumentos</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FIDELIDAD ACTUAL: Reduzca riesgos del cambio</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CAUSAS ECONOMICAS: Sugiera alternativas</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IGNORANCIA: Informe, comunique, no deje lagunas</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SILENCIO: Rómpalo con preguntas</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DUDAS: Despéjelas de inmediato, ofrezca pruebas, hechos</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RECLAMOS: Escuche con paciencia, ofrezca excusas.</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TEMOR A LA COMPRA: Redúzcalo con hechos, ofrezca garantías, haga acuerdos parciales, presente referencias válidas.</a:t>
            </a:r>
          </a:p>
        </p:txBody>
      </p:sp>
      <p:sp>
        <p:nvSpPr>
          <p:cNvPr id="13" name="Título 4">
            <a:extLst>
              <a:ext uri="{FF2B5EF4-FFF2-40B4-BE49-F238E27FC236}">
                <a16:creationId xmlns:a16="http://schemas.microsoft.com/office/drawing/2014/main" id="{FB928EFA-587A-452A-A43C-399A3639F6EF}"/>
              </a:ext>
            </a:extLst>
          </p:cNvPr>
          <p:cNvSpPr>
            <a:spLocks noGrp="1"/>
          </p:cNvSpPr>
          <p:nvPr>
            <p:ph type="ctrTitle"/>
          </p:nvPr>
        </p:nvSpPr>
        <p:spPr>
          <a:xfrm>
            <a:off x="4211960" y="20714"/>
            <a:ext cx="4746637" cy="1112393"/>
          </a:xfrm>
        </p:spPr>
        <p:txBody>
          <a:bodyPr vert="horz" lIns="91440" tIns="45720" rIns="91440" bIns="45720" rtlCol="0" anchor="ctr">
            <a:normAutofit/>
          </a:bodyPr>
          <a:lstStyle/>
          <a:p>
            <a:pPr algn="l">
              <a:lnSpc>
                <a:spcPct val="90000"/>
              </a:lnSpc>
            </a:pPr>
            <a:r>
              <a:rPr lang="es-MX" sz="2300" b="1" dirty="0"/>
              <a:t>COMO RESPONDER A LAS OBJECIONES</a:t>
            </a:r>
          </a:p>
        </p:txBody>
      </p:sp>
      <p:pic>
        <p:nvPicPr>
          <p:cNvPr id="7" name="Gráfico 6">
            <a:extLst>
              <a:ext uri="{FF2B5EF4-FFF2-40B4-BE49-F238E27FC236}">
                <a16:creationId xmlns:a16="http://schemas.microsoft.com/office/drawing/2014/main" id="{9A26CCE0-BFF3-42B1-B94B-DF41188EACC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503258"/>
            <a:ext cx="1331639" cy="640241"/>
          </a:xfrm>
          <a:prstGeom prst="rect">
            <a:avLst/>
          </a:prstGeom>
        </p:spPr>
      </p:pic>
    </p:spTree>
    <p:extLst>
      <p:ext uri="{BB962C8B-B14F-4D97-AF65-F5344CB8AC3E}">
        <p14:creationId xmlns:p14="http://schemas.microsoft.com/office/powerpoint/2010/main" val="197415107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Imagen 2">
            <a:extLst>
              <a:ext uri="{FF2B5EF4-FFF2-40B4-BE49-F238E27FC236}">
                <a16:creationId xmlns:a16="http://schemas.microsoft.com/office/drawing/2014/main" id="{82C27B7E-C38B-4503-80C7-A1EBAD374739}"/>
              </a:ext>
            </a:extLst>
          </p:cNvPr>
          <p:cNvPicPr>
            <a:picLocks noChangeAspect="1"/>
          </p:cNvPicPr>
          <p:nvPr/>
        </p:nvPicPr>
        <p:blipFill>
          <a:blip r:embed="rId3" cstate="print">
            <a:extLst>
              <a:ext uri="{28A0092B-C50C-407E-A947-70E740481C1C}">
                <a14:useLocalDpi xmlns:a14="http://schemas.microsoft.com/office/drawing/2010/main" val="0"/>
              </a:ext>
            </a:extLst>
          </a:blip>
          <a:srcRect l="6871" r="6871"/>
          <a:stretch/>
        </p:blipFill>
        <p:spPr>
          <a:xfrm>
            <a:off x="2483768" y="10"/>
            <a:ext cx="6660231" cy="5143490"/>
          </a:xfrm>
          <a:prstGeom prst="rect">
            <a:avLst/>
          </a:prstGeom>
        </p:spPr>
      </p:pic>
      <p:sp>
        <p:nvSpPr>
          <p:cNvPr id="36" name="Rectangle 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CuadroTexto 9">
            <a:extLst>
              <a:ext uri="{FF2B5EF4-FFF2-40B4-BE49-F238E27FC236}">
                <a16:creationId xmlns:a16="http://schemas.microsoft.com/office/drawing/2014/main" id="{F5AACE01-FC90-4669-B717-C28681078A51}"/>
              </a:ext>
            </a:extLst>
          </p:cNvPr>
          <p:cNvSpPr txBox="1"/>
          <p:nvPr/>
        </p:nvSpPr>
        <p:spPr>
          <a:xfrm>
            <a:off x="754532" y="4041336"/>
            <a:ext cx="7868671" cy="33855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s-MX" sz="16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2">
            <a:extLst>
              <a:ext uri="{FF2B5EF4-FFF2-40B4-BE49-F238E27FC236}">
                <a16:creationId xmlns:a16="http://schemas.microsoft.com/office/drawing/2014/main" id="{33165602-EA6F-4F1D-BC69-E85BB215E6F4}"/>
              </a:ext>
            </a:extLst>
          </p:cNvPr>
          <p:cNvPicPr>
            <a:picLocks noChangeAspect="1"/>
          </p:cNvPicPr>
          <p:nvPr/>
        </p:nvPicPr>
        <p:blipFill>
          <a:blip r:embed="rId4">
            <a:lum/>
            <a:alphaModFix/>
          </a:blip>
          <a:srcRect l="11936" t="34724" r="32773" b="31747"/>
          <a:stretch>
            <a:fillRect/>
          </a:stretch>
        </p:blipFill>
        <p:spPr>
          <a:xfrm>
            <a:off x="1061643" y="987574"/>
            <a:ext cx="7254447" cy="3053762"/>
          </a:xfrm>
          <a:prstGeom prst="rect">
            <a:avLst/>
          </a:prstGeom>
          <a:noFill/>
          <a:ln>
            <a:noFill/>
          </a:ln>
        </p:spPr>
      </p:pic>
    </p:spTree>
    <p:extLst>
      <p:ext uri="{BB962C8B-B14F-4D97-AF65-F5344CB8AC3E}">
        <p14:creationId xmlns:p14="http://schemas.microsoft.com/office/powerpoint/2010/main" val="238674722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Imagen 2">
            <a:extLst>
              <a:ext uri="{FF2B5EF4-FFF2-40B4-BE49-F238E27FC236}">
                <a16:creationId xmlns:a16="http://schemas.microsoft.com/office/drawing/2014/main" id="{82C27B7E-C38B-4503-80C7-A1EBAD374739}"/>
              </a:ext>
            </a:extLst>
          </p:cNvPr>
          <p:cNvPicPr>
            <a:picLocks noChangeAspect="1"/>
          </p:cNvPicPr>
          <p:nvPr/>
        </p:nvPicPr>
        <p:blipFill>
          <a:blip r:embed="rId3" cstate="print">
            <a:extLst>
              <a:ext uri="{28A0092B-C50C-407E-A947-70E740481C1C}">
                <a14:useLocalDpi xmlns:a14="http://schemas.microsoft.com/office/drawing/2010/main" val="0"/>
              </a:ext>
            </a:extLst>
          </a:blip>
          <a:srcRect l="6837" r="6837"/>
          <a:stretch/>
        </p:blipFill>
        <p:spPr>
          <a:xfrm>
            <a:off x="2452276" y="10"/>
            <a:ext cx="6660231" cy="5143490"/>
          </a:xfrm>
          <a:prstGeom prst="rect">
            <a:avLst/>
          </a:prstGeom>
        </p:spPr>
      </p:pic>
      <p:sp>
        <p:nvSpPr>
          <p:cNvPr id="36" name="Rectangle 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ítulo 4">
            <a:extLst>
              <a:ext uri="{FF2B5EF4-FFF2-40B4-BE49-F238E27FC236}">
                <a16:creationId xmlns:a16="http://schemas.microsoft.com/office/drawing/2014/main" id="{0057F038-192C-42E2-91DB-EBEF56D5EEE1}"/>
              </a:ext>
            </a:extLst>
          </p:cNvPr>
          <p:cNvSpPr>
            <a:spLocks noGrp="1"/>
          </p:cNvSpPr>
          <p:nvPr>
            <p:ph type="ctrTitle"/>
          </p:nvPr>
        </p:nvSpPr>
        <p:spPr>
          <a:xfrm>
            <a:off x="75411" y="-201689"/>
            <a:ext cx="4159374" cy="1424934"/>
          </a:xfrm>
        </p:spPr>
        <p:txBody>
          <a:bodyPr vert="horz" lIns="91440" tIns="45720" rIns="91440" bIns="45720" rtlCol="0" anchor="ctr">
            <a:normAutofit/>
          </a:bodyPr>
          <a:lstStyle/>
          <a:p>
            <a:pPr algn="l">
              <a:lnSpc>
                <a:spcPct val="90000"/>
              </a:lnSpc>
            </a:pPr>
            <a:r>
              <a:rPr lang="es-MX" sz="2300" b="1" dirty="0"/>
              <a:t>Técnicas de cierre </a:t>
            </a:r>
            <a:endParaRPr lang="en-US" sz="2300" b="1" dirty="0"/>
          </a:p>
        </p:txBody>
      </p:sp>
      <p:sp>
        <p:nvSpPr>
          <p:cNvPr id="13" name="CuadroTexto 12">
            <a:extLst>
              <a:ext uri="{FF2B5EF4-FFF2-40B4-BE49-F238E27FC236}">
                <a16:creationId xmlns:a16="http://schemas.microsoft.com/office/drawing/2014/main" id="{8A0DB876-9CFF-48AE-9C6E-5F912FB9CD35}"/>
              </a:ext>
            </a:extLst>
          </p:cNvPr>
          <p:cNvSpPr txBox="1"/>
          <p:nvPr/>
        </p:nvSpPr>
        <p:spPr>
          <a:xfrm>
            <a:off x="87705" y="1053850"/>
            <a:ext cx="4117202" cy="115786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mn-cs"/>
              </a:rPr>
              <a:t>Siempre que rebatamos una objeción, debemos orientarnos al cierre. </a:t>
            </a:r>
            <a:r>
              <a:rPr lang="es-MX" sz="1400" dirty="0">
                <a:solidFill>
                  <a:prstClr val="black"/>
                </a:solidFill>
                <a:latin typeface="Calibri"/>
              </a:rPr>
              <a:t>No debemos quedarnos callados esperando un nuevo argumento.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mn-cs"/>
              </a:rPr>
              <a:t> Por eso siempre debemos tener presente los cierres parciales, las técnicas y los cierres comerciales finales.</a:t>
            </a:r>
          </a:p>
          <a:p>
            <a:pPr marL="0" marR="0" lvl="0" indent="0" algn="l" defTabSz="914400" rtl="0" eaLnBrk="1" fontAlgn="auto" latinLnBrk="0" hangingPunct="1">
              <a:lnSpc>
                <a:spcPct val="90000"/>
              </a:lnSpc>
              <a:spcBef>
                <a:spcPts val="0"/>
              </a:spcBef>
              <a:spcAft>
                <a:spcPts val="600"/>
              </a:spcAft>
              <a:buClrTx/>
              <a:buSzTx/>
              <a:buFontTx/>
              <a:buNone/>
              <a:tabLst/>
              <a:defRPr/>
            </a:pPr>
            <a:endParaRPr lang="es-MX" sz="1400" dirty="0">
              <a:solidFill>
                <a:prstClr val="black"/>
              </a:solidFill>
              <a:latin typeface="Calibri"/>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uadroTexto 7">
            <a:extLst>
              <a:ext uri="{FF2B5EF4-FFF2-40B4-BE49-F238E27FC236}">
                <a16:creationId xmlns:a16="http://schemas.microsoft.com/office/drawing/2014/main" id="{58D37053-6636-4CE5-95BB-FF2680DB121A}"/>
              </a:ext>
            </a:extLst>
          </p:cNvPr>
          <p:cNvSpPr txBox="1"/>
          <p:nvPr/>
        </p:nvSpPr>
        <p:spPr>
          <a:xfrm>
            <a:off x="96497" y="2413399"/>
            <a:ext cx="4117202" cy="264374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fontScale="85000" lnSpcReduction="2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Conclusión directa: </a:t>
            </a:r>
            <a:r>
              <a:rPr lang="es-MX" sz="1600" dirty="0">
                <a:solidFill>
                  <a:prstClr val="black"/>
                </a:solidFill>
                <a:latin typeface="Calibri"/>
              </a:rPr>
              <a:t>Es la culminación de una buena presentación y argumentación. El vendedor ha determinado claramente las necesidades del cliente, el producto es adecuado para satisfacer las necesidades del cliente y el cliente no ha presentado resistencia.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p>
          <a:p>
            <a:pPr>
              <a:lnSpc>
                <a:spcPct val="90000"/>
              </a:lnSpc>
              <a:spcAft>
                <a:spcPts val="600"/>
              </a:spcAft>
              <a:defRPr/>
            </a:pPr>
            <a:r>
              <a:rPr kumimoji="0" lang="es-MX"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Técnica del resumen: </a:t>
            </a:r>
            <a:r>
              <a:rPr lang="es-MX" sz="1600" dirty="0">
                <a:solidFill>
                  <a:prstClr val="black"/>
                </a:solidFill>
                <a:latin typeface="Calibri"/>
              </a:rPr>
              <a:t>el vendedor resume los aspectos para llegar al acuerdo.</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Técnica del balance: </a:t>
            </a:r>
            <a:r>
              <a:rPr lang="es-MX" sz="1600" dirty="0">
                <a:solidFill>
                  <a:prstClr val="black"/>
                </a:solidFill>
                <a:latin typeface="Calibri"/>
              </a:rPr>
              <a:t>el vendedor anota los aspectos positivos y los comenta en voz alta y deja que el cliente diga los negativos.</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lang="es-MX" sz="1400" dirty="0">
              <a:solidFill>
                <a:prstClr val="black"/>
              </a:solidFill>
              <a:latin typeface="Calibri"/>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143708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Imagen 2">
            <a:extLst>
              <a:ext uri="{FF2B5EF4-FFF2-40B4-BE49-F238E27FC236}">
                <a16:creationId xmlns:a16="http://schemas.microsoft.com/office/drawing/2014/main" id="{82C27B7E-C38B-4503-80C7-A1EBAD374739}"/>
              </a:ext>
            </a:extLst>
          </p:cNvPr>
          <p:cNvPicPr>
            <a:picLocks noChangeAspect="1"/>
          </p:cNvPicPr>
          <p:nvPr/>
        </p:nvPicPr>
        <p:blipFill>
          <a:blip r:embed="rId3" cstate="print">
            <a:extLst>
              <a:ext uri="{28A0092B-C50C-407E-A947-70E740481C1C}">
                <a14:useLocalDpi xmlns:a14="http://schemas.microsoft.com/office/drawing/2010/main" val="0"/>
              </a:ext>
            </a:extLst>
          </a:blip>
          <a:srcRect l="7107" r="7107"/>
          <a:stretch/>
        </p:blipFill>
        <p:spPr>
          <a:xfrm flipH="1">
            <a:off x="2452276" y="10"/>
            <a:ext cx="6660231" cy="5143490"/>
          </a:xfrm>
          <a:prstGeom prst="rect">
            <a:avLst/>
          </a:prstGeom>
        </p:spPr>
      </p:pic>
      <p:sp>
        <p:nvSpPr>
          <p:cNvPr id="36" name="Rectangle 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ítulo 4">
            <a:extLst>
              <a:ext uri="{FF2B5EF4-FFF2-40B4-BE49-F238E27FC236}">
                <a16:creationId xmlns:a16="http://schemas.microsoft.com/office/drawing/2014/main" id="{0057F038-192C-42E2-91DB-EBEF56D5EEE1}"/>
              </a:ext>
            </a:extLst>
          </p:cNvPr>
          <p:cNvSpPr>
            <a:spLocks noGrp="1"/>
          </p:cNvSpPr>
          <p:nvPr>
            <p:ph type="ctrTitle"/>
          </p:nvPr>
        </p:nvSpPr>
        <p:spPr>
          <a:xfrm>
            <a:off x="75411" y="-201689"/>
            <a:ext cx="4159374" cy="1424934"/>
          </a:xfrm>
        </p:spPr>
        <p:txBody>
          <a:bodyPr vert="horz" lIns="91440" tIns="45720" rIns="91440" bIns="45720" rtlCol="0" anchor="ctr">
            <a:normAutofit/>
          </a:bodyPr>
          <a:lstStyle/>
          <a:p>
            <a:pPr algn="l">
              <a:lnSpc>
                <a:spcPct val="90000"/>
              </a:lnSpc>
            </a:pPr>
            <a:r>
              <a:rPr lang="es-MX" sz="2300" b="1" dirty="0"/>
              <a:t>Técnicas de cierre </a:t>
            </a:r>
            <a:endParaRPr lang="en-US" sz="2300" b="1" dirty="0"/>
          </a:p>
        </p:txBody>
      </p:sp>
      <p:sp>
        <p:nvSpPr>
          <p:cNvPr id="13" name="CuadroTexto 12">
            <a:extLst>
              <a:ext uri="{FF2B5EF4-FFF2-40B4-BE49-F238E27FC236}">
                <a16:creationId xmlns:a16="http://schemas.microsoft.com/office/drawing/2014/main" id="{8A0DB876-9CFF-48AE-9C6E-5F912FB9CD35}"/>
              </a:ext>
            </a:extLst>
          </p:cNvPr>
          <p:cNvSpPr txBox="1"/>
          <p:nvPr/>
        </p:nvSpPr>
        <p:spPr>
          <a:xfrm>
            <a:off x="87705" y="1053850"/>
            <a:ext cx="4117202" cy="115786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fontScale="85000" lnSpcReduction="2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Técnica de la decisión mínima: </a:t>
            </a:r>
            <a:r>
              <a:rPr kumimoji="0" lang="es-MX" sz="1400" b="0" i="0" u="none" strike="noStrike" kern="1200" cap="none" spc="0" normalizeH="0" baseline="0" noProof="0" dirty="0">
                <a:ln>
                  <a:noFill/>
                </a:ln>
                <a:solidFill>
                  <a:prstClr val="black"/>
                </a:solidFill>
                <a:effectLst/>
                <a:uLnTx/>
                <a:uFillTx/>
                <a:latin typeface="Calibri"/>
                <a:ea typeface="+mn-ea"/>
                <a:cs typeface="+mn-cs"/>
              </a:rPr>
              <a:t>el vendedor busca una decisión sobre detalles sin importancia. Es mas fácil tomar decisiones pequeñas que grande. ej. Vendiendo un auto plan, le consultan al cliente de que color quiere el auto.</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Técnica de alternativa: </a:t>
            </a:r>
            <a:r>
              <a:rPr kumimoji="0" lang="es-MX" sz="1400" b="0" i="0" u="none" strike="noStrike" kern="1200" cap="none" spc="0" normalizeH="0" baseline="0" noProof="0" dirty="0">
                <a:ln>
                  <a:noFill/>
                </a:ln>
                <a:solidFill>
                  <a:prstClr val="black"/>
                </a:solidFill>
                <a:effectLst/>
                <a:uLnTx/>
                <a:uFillTx/>
                <a:latin typeface="Calibri"/>
                <a:ea typeface="+mn-ea"/>
                <a:cs typeface="+mn-cs"/>
              </a:rPr>
              <a:t>Se coloca al cliente en situación de elegir entre dos opciones de compra, eliminando la posibilidad de NO COMPRAR. ¿ lo paga en efecto o tarjeta?</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uadroTexto 7">
            <a:extLst>
              <a:ext uri="{FF2B5EF4-FFF2-40B4-BE49-F238E27FC236}">
                <a16:creationId xmlns:a16="http://schemas.microsoft.com/office/drawing/2014/main" id="{58D37053-6636-4CE5-95BB-FF2680DB121A}"/>
              </a:ext>
            </a:extLst>
          </p:cNvPr>
          <p:cNvSpPr txBox="1"/>
          <p:nvPr/>
        </p:nvSpPr>
        <p:spPr>
          <a:xfrm>
            <a:off x="96497" y="2413399"/>
            <a:ext cx="4117202" cy="264374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fontScale="85000"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s-MX" sz="1700" dirty="0">
                <a:solidFill>
                  <a:prstClr val="black"/>
                </a:solidFill>
                <a:effectLst>
                  <a:outerShdw blurRad="38100" dist="38100" dir="2700000" algn="tl">
                    <a:srgbClr val="000000">
                      <a:alpha val="43137"/>
                    </a:srgbClr>
                  </a:outerShdw>
                </a:effectLst>
                <a:latin typeface="Calibri"/>
              </a:rPr>
              <a:t>Técnica de conclusión condicional: </a:t>
            </a:r>
            <a:r>
              <a:rPr lang="es-MX" sz="1700" dirty="0">
                <a:solidFill>
                  <a:prstClr val="black"/>
                </a:solidFill>
                <a:latin typeface="Calibri"/>
              </a:rPr>
              <a:t>El cliente presenta una objeción al vendedor y antes de contestar la pregunta, el vendedorle pregunta si dará conformidad </a:t>
            </a:r>
            <a:r>
              <a:rPr lang="es-MX" sz="1600" dirty="0">
                <a:solidFill>
                  <a:prstClr val="black"/>
                </a:solidFill>
                <a:latin typeface="Calibri"/>
              </a:rPr>
              <a:t>a su compra si se resuelve la objeción.  EJ: ¿ si le hiciera el 10% de descuesto, cerraríamos ahora? </a:t>
            </a:r>
          </a:p>
          <a:p>
            <a:pPr marL="0" marR="0" lvl="0" indent="0" algn="l" defTabSz="914400" rtl="0" eaLnBrk="1" fontAlgn="auto" latinLnBrk="0" hangingPunct="1">
              <a:lnSpc>
                <a:spcPct val="90000"/>
              </a:lnSpc>
              <a:spcBef>
                <a:spcPts val="0"/>
              </a:spcBef>
              <a:spcAft>
                <a:spcPts val="600"/>
              </a:spcAft>
              <a:buClrTx/>
              <a:buSzTx/>
              <a:buFontTx/>
              <a:buNone/>
              <a:tabLst/>
              <a:defRPr/>
            </a:pPr>
            <a:r>
              <a:rPr lang="es-MX" sz="1600" dirty="0">
                <a:solidFill>
                  <a:prstClr val="black"/>
                </a:solidFill>
                <a:effectLst>
                  <a:outerShdw blurRad="38100" dist="38100" dir="2700000" algn="tl">
                    <a:srgbClr val="000000">
                      <a:alpha val="43137"/>
                    </a:srgbClr>
                  </a:outerShdw>
                </a:effectLst>
                <a:latin typeface="Calibri"/>
              </a:rPr>
              <a:t>Intimidación: </a:t>
            </a:r>
            <a:r>
              <a:rPr lang="es-MX" sz="1600" dirty="0">
                <a:solidFill>
                  <a:prstClr val="black"/>
                </a:solidFill>
                <a:latin typeface="Calibri"/>
              </a:rPr>
              <a:t>informar al cliente lo que se pierde si no compra en el momento. Ej. Pierde el descuento que es solo por hoy.</a:t>
            </a:r>
            <a:endParaRPr lang="es-MX" sz="1600" dirty="0">
              <a:solidFill>
                <a:prstClr val="black"/>
              </a:solidFill>
              <a:effectLst>
                <a:outerShdw blurRad="38100" dist="38100" dir="2700000" algn="tl">
                  <a:srgbClr val="000000">
                    <a:alpha val="43137"/>
                  </a:srgbClr>
                </a:outerShdw>
              </a:effectLst>
              <a:latin typeface="Calibri"/>
            </a:endParaRPr>
          </a:p>
          <a:p>
            <a:pPr marL="0" marR="0" lvl="0" indent="0" algn="l" defTabSz="914400" rtl="0" eaLnBrk="1" fontAlgn="auto" latinLnBrk="0" hangingPunct="1">
              <a:lnSpc>
                <a:spcPct val="90000"/>
              </a:lnSpc>
              <a:spcBef>
                <a:spcPts val="0"/>
              </a:spcBef>
              <a:spcAft>
                <a:spcPts val="600"/>
              </a:spcAft>
              <a:buClrTx/>
              <a:buSzTx/>
              <a:buFontTx/>
              <a:buNone/>
              <a:tabLst/>
              <a:defRPr/>
            </a:pPr>
            <a:r>
              <a:rPr lang="es-MX" sz="1600" dirty="0">
                <a:solidFill>
                  <a:prstClr val="black"/>
                </a:solidFill>
                <a:effectLst>
                  <a:outerShdw blurRad="38100" dist="38100" dir="2700000" algn="tl">
                    <a:srgbClr val="000000">
                      <a:alpha val="43137"/>
                    </a:srgbClr>
                  </a:outerShdw>
                </a:effectLst>
                <a:latin typeface="Calibri"/>
              </a:rPr>
              <a:t>Técnica de puesta en guardia: </a:t>
            </a:r>
            <a:r>
              <a:rPr lang="es-MX" sz="1600" dirty="0">
                <a:solidFill>
                  <a:prstClr val="black"/>
                </a:solidFill>
                <a:latin typeface="Calibri"/>
              </a:rPr>
              <a:t>Comentar una situación que la oferta aportó solución </a:t>
            </a:r>
          </a:p>
          <a:p>
            <a:pPr marL="0" marR="0" lvl="0" indent="0" algn="l" defTabSz="914400" rtl="0" eaLnBrk="1" fontAlgn="auto" latinLnBrk="0" hangingPunct="1">
              <a:lnSpc>
                <a:spcPct val="90000"/>
              </a:lnSpc>
              <a:spcBef>
                <a:spcPts val="0"/>
              </a:spcBef>
              <a:spcAft>
                <a:spcPts val="600"/>
              </a:spcAft>
              <a:buClrTx/>
              <a:buSzTx/>
              <a:buFontTx/>
              <a:buNone/>
              <a:tabLst/>
              <a:defRPr/>
            </a:pPr>
            <a:br>
              <a:rPr lang="es-MX" sz="1600" dirty="0">
                <a:solidFill>
                  <a:prstClr val="black"/>
                </a:solidFill>
                <a:latin typeface="Calibri"/>
              </a:rPr>
            </a:br>
            <a:r>
              <a:rPr lang="es-MX" sz="1600" dirty="0">
                <a:solidFill>
                  <a:prstClr val="black"/>
                </a:solidFill>
                <a:effectLst>
                  <a:outerShdw blurRad="38100" dist="38100" dir="2700000" algn="tl">
                    <a:srgbClr val="000000">
                      <a:alpha val="43137"/>
                    </a:srgbClr>
                  </a:outerShdw>
                </a:effectLst>
                <a:latin typeface="Calibri"/>
              </a:rPr>
              <a:t>Trofeo: </a:t>
            </a:r>
            <a:r>
              <a:rPr lang="es-MX" sz="1600" dirty="0">
                <a:solidFill>
                  <a:prstClr val="black"/>
                </a:solidFill>
                <a:latin typeface="Calibri"/>
              </a:rPr>
              <a:t>ofrecerle la prueba, que sienta que el producto/servicio ya es suyo</a:t>
            </a:r>
          </a:p>
          <a:p>
            <a:pPr marL="0" marR="0" lvl="0" indent="0" algn="l" defTabSz="914400" rtl="0" eaLnBrk="1" fontAlgn="auto" latinLnBrk="0" hangingPunct="1">
              <a:lnSpc>
                <a:spcPct val="90000"/>
              </a:lnSpc>
              <a:spcBef>
                <a:spcPts val="0"/>
              </a:spcBef>
              <a:spcAft>
                <a:spcPts val="600"/>
              </a:spcAft>
              <a:buClrTx/>
              <a:buSzTx/>
              <a:buFontTx/>
              <a:buNone/>
              <a:tabLst/>
              <a:defRPr/>
            </a:pPr>
            <a:endParaRPr lang="es-MX" sz="1600" dirty="0">
              <a:solidFill>
                <a:prstClr val="black"/>
              </a:solidFill>
              <a:latin typeface="Calibri"/>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752358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Imagen 4" descr="Una persona sentada en un escritorio&#10;&#10;Descripción generada automáticamente con confianza media">
            <a:extLst>
              <a:ext uri="{FF2B5EF4-FFF2-40B4-BE49-F238E27FC236}">
                <a16:creationId xmlns:a16="http://schemas.microsoft.com/office/drawing/2014/main" id="{DB35154E-A33A-4BD5-8F5A-E94D70D2AE70}"/>
              </a:ext>
            </a:extLst>
          </p:cNvPr>
          <p:cNvPicPr>
            <a:picLocks noChangeAspect="1"/>
          </p:cNvPicPr>
          <p:nvPr/>
        </p:nvPicPr>
        <p:blipFill rotWithShape="1">
          <a:blip r:embed="rId2">
            <a:extLst>
              <a:ext uri="{28A0092B-C50C-407E-A947-70E740481C1C}">
                <a14:useLocalDpi xmlns:a14="http://schemas.microsoft.com/office/drawing/2010/main" val="0"/>
              </a:ext>
            </a:extLst>
          </a:blip>
          <a:srcRect t="4566" r="23297" b="4523"/>
          <a:stretch/>
        </p:blipFill>
        <p:spPr>
          <a:xfrm>
            <a:off x="2642616" y="10"/>
            <a:ext cx="6501384" cy="5143490"/>
          </a:xfrm>
          <a:prstGeom prst="rect">
            <a:avLst/>
          </a:prstGeom>
        </p:spPr>
      </p:pic>
      <p:sp>
        <p:nvSpPr>
          <p:cNvPr id="13"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51435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ítulo 1">
            <a:extLst>
              <a:ext uri="{FF2B5EF4-FFF2-40B4-BE49-F238E27FC236}">
                <a16:creationId xmlns:a16="http://schemas.microsoft.com/office/drawing/2014/main" id="{CAA4CD5C-418E-42C1-81EC-8350FD6FE94C}"/>
              </a:ext>
            </a:extLst>
          </p:cNvPr>
          <p:cNvSpPr>
            <a:spLocks noGrp="1"/>
          </p:cNvSpPr>
          <p:nvPr>
            <p:ph type="title"/>
          </p:nvPr>
        </p:nvSpPr>
        <p:spPr>
          <a:xfrm>
            <a:off x="256561" y="1257366"/>
            <a:ext cx="3017520" cy="1474448"/>
          </a:xfrm>
        </p:spPr>
        <p:txBody>
          <a:bodyPr vert="horz" lIns="91440" tIns="45720" rIns="91440" bIns="45720" rtlCol="0" anchor="b">
            <a:normAutofit fontScale="90000"/>
          </a:bodyPr>
          <a:lstStyle/>
          <a:p>
            <a:pPr algn="l">
              <a:lnSpc>
                <a:spcPct val="90000"/>
              </a:lnSpc>
            </a:pPr>
            <a:r>
              <a:rPr lang="en-US" sz="3600" dirty="0"/>
              <a:t>¡Nos </a:t>
            </a:r>
            <a:r>
              <a:rPr lang="en-US" sz="3600" dirty="0" err="1"/>
              <a:t>vemos</a:t>
            </a:r>
            <a:r>
              <a:rPr lang="en-US" sz="3600" dirty="0"/>
              <a:t> </a:t>
            </a:r>
            <a:r>
              <a:rPr lang="en-US" sz="3600" dirty="0" err="1"/>
              <a:t>en</a:t>
            </a:r>
            <a:r>
              <a:rPr lang="en-US" sz="3600" dirty="0"/>
              <a:t> un </a:t>
            </a:r>
            <a:r>
              <a:rPr lang="en-US" sz="3600" dirty="0" err="1"/>
              <a:t>próximo</a:t>
            </a:r>
            <a:r>
              <a:rPr lang="en-US" sz="3600" dirty="0"/>
              <a:t> </a:t>
            </a:r>
            <a:r>
              <a:rPr lang="en-US" sz="3600" dirty="0" err="1"/>
              <a:t>curso</a:t>
            </a:r>
            <a:r>
              <a:rPr lang="en-US" sz="3600" dirty="0"/>
              <a:t>!</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3410190"/>
            <a:ext cx="298323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áfico 8">
            <a:extLst>
              <a:ext uri="{FF2B5EF4-FFF2-40B4-BE49-F238E27FC236}">
                <a16:creationId xmlns:a16="http://schemas.microsoft.com/office/drawing/2014/main" id="{EE769B46-7840-4180-9DC5-9ACFBB60DA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503258"/>
            <a:ext cx="1331639" cy="640241"/>
          </a:xfrm>
          <a:prstGeom prst="rect">
            <a:avLst/>
          </a:prstGeom>
        </p:spPr>
      </p:pic>
    </p:spTree>
    <p:extLst>
      <p:ext uri="{BB962C8B-B14F-4D97-AF65-F5344CB8AC3E}">
        <p14:creationId xmlns:p14="http://schemas.microsoft.com/office/powerpoint/2010/main" val="868130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CF7D63FB-F17E-C942-A29C-C93EF58E5C5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03848" y="1787877"/>
            <a:ext cx="3722928" cy="178995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413E518D-2D35-6247-A364-97F220F4EE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7824" y="1569820"/>
            <a:ext cx="4630001" cy="2226066"/>
          </a:xfrm>
          <a:prstGeom prst="rect">
            <a:avLst/>
          </a:prstGeom>
        </p:spPr>
      </p:pic>
    </p:spTree>
    <p:extLst>
      <p:ext uri="{BB962C8B-B14F-4D97-AF65-F5344CB8AC3E}">
        <p14:creationId xmlns:p14="http://schemas.microsoft.com/office/powerpoint/2010/main" val="3052131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611560" y="1059582"/>
            <a:ext cx="4608512" cy="1955535"/>
          </a:xfrm>
          <a:prstGeom prst="rect">
            <a:avLst/>
          </a:prstGeom>
          <a:noFill/>
        </p:spPr>
        <p:txBody>
          <a:bodyPr wrap="square" rtlCol="0">
            <a:spAutoFit/>
          </a:bodyPr>
          <a:lstStyle/>
          <a:p>
            <a:pPr>
              <a:lnSpc>
                <a:spcPts val="4800"/>
              </a:lnSpc>
            </a:pPr>
            <a:r>
              <a:rPr lang="es-AR" sz="4800" b="1" dirty="0">
                <a:latin typeface="FreeSans" pitchFamily="34" charset="0"/>
                <a:ea typeface="FreeSans" pitchFamily="34" charset="0"/>
                <a:cs typeface="FreeSans" pitchFamily="34" charset="0"/>
              </a:rPr>
              <a:t>-</a:t>
            </a:r>
          </a:p>
          <a:p>
            <a:pPr>
              <a:lnSpc>
                <a:spcPts val="4800"/>
              </a:lnSpc>
            </a:pPr>
            <a:r>
              <a:rPr lang="es-AR" sz="4800" b="1">
                <a:latin typeface="FreeSans" pitchFamily="34" charset="0"/>
                <a:ea typeface="FreeSans" pitchFamily="34" charset="0"/>
                <a:cs typeface="FreeSans" pitchFamily="34" charset="0"/>
              </a:rPr>
              <a:t>Gestión Comercial</a:t>
            </a:r>
            <a:endParaRPr lang="es-AR" sz="4800" b="1" dirty="0">
              <a:latin typeface="FreeSans" pitchFamily="34" charset="0"/>
              <a:ea typeface="FreeSans" pitchFamily="34" charset="0"/>
              <a:cs typeface="FreeSans" pitchFamily="34" charset="0"/>
            </a:endParaRPr>
          </a:p>
        </p:txBody>
      </p:sp>
      <p:pic>
        <p:nvPicPr>
          <p:cNvPr id="4" name="Gráfico 3">
            <a:extLst>
              <a:ext uri="{FF2B5EF4-FFF2-40B4-BE49-F238E27FC236}">
                <a16:creationId xmlns:a16="http://schemas.microsoft.com/office/drawing/2014/main" id="{FCFB0C37-F4EC-3645-A4B8-674CE3B3492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503258"/>
            <a:ext cx="1331639" cy="64024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0D1D1BB-5D56-41F9-8A2E-12722FA43A48}"/>
              </a:ext>
            </a:extLst>
          </p:cNvPr>
          <p:cNvPicPr>
            <a:picLocks noChangeAspect="1"/>
          </p:cNvPicPr>
          <p:nvPr/>
        </p:nvPicPr>
        <p:blipFill>
          <a:blip r:embed="rId3">
            <a:extLst>
              <a:ext uri="{28A0092B-C50C-407E-A947-70E740481C1C}">
                <a14:useLocalDpi xmlns:a14="http://schemas.microsoft.com/office/drawing/2010/main" val="0"/>
              </a:ext>
            </a:extLst>
          </a:blip>
          <a:srcRect l="1667" r="1667"/>
          <a:stretch/>
        </p:blipFill>
        <p:spPr>
          <a:xfrm>
            <a:off x="0" y="0"/>
            <a:ext cx="9143999" cy="5143500"/>
          </a:xfrm>
          <a:prstGeom prst="rect">
            <a:avLst/>
          </a:prstGeom>
        </p:spPr>
      </p:pic>
      <p:sp>
        <p:nvSpPr>
          <p:cNvPr id="5" name="Título 4">
            <a:extLst>
              <a:ext uri="{FF2B5EF4-FFF2-40B4-BE49-F238E27FC236}">
                <a16:creationId xmlns:a16="http://schemas.microsoft.com/office/drawing/2014/main" id="{0057F038-192C-42E2-91DB-EBEF56D5EEE1}"/>
              </a:ext>
            </a:extLst>
          </p:cNvPr>
          <p:cNvSpPr>
            <a:spLocks noGrp="1"/>
          </p:cNvSpPr>
          <p:nvPr>
            <p:ph type="ctrTitle"/>
          </p:nvPr>
        </p:nvSpPr>
        <p:spPr>
          <a:xfrm>
            <a:off x="971599" y="4155926"/>
            <a:ext cx="7200800" cy="792088"/>
          </a:xfr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normAutofit/>
          </a:bodyPr>
          <a:lstStyle/>
          <a:p>
            <a:pPr algn="l"/>
            <a:r>
              <a:rPr lang="es-ES" b="1" dirty="0">
                <a:solidFill>
                  <a:schemeClr val="tx1"/>
                </a:solidFill>
                <a:effectLst>
                  <a:outerShdw blurRad="38100" dist="38100" dir="2700000" algn="tl">
                    <a:srgbClr val="000000">
                      <a:alpha val="43137"/>
                    </a:srgbClr>
                  </a:outerShdw>
                </a:effectLst>
                <a:latin typeface="Magra" panose="02000000000000000000" pitchFamily="2" charset="0"/>
              </a:rPr>
              <a:t>OBJECIONES Y CIERRES</a:t>
            </a:r>
            <a:endParaRPr lang="es-AR" b="1" dirty="0">
              <a:solidFill>
                <a:schemeClr val="tx1"/>
              </a:solidFill>
              <a:effectLst>
                <a:outerShdw blurRad="38100" dist="38100" dir="2700000" algn="tl">
                  <a:srgbClr val="000000">
                    <a:alpha val="43137"/>
                  </a:srgbClr>
                </a:outerShdw>
              </a:effectLst>
              <a:latin typeface="Magra" panose="02000000000000000000" pitchFamily="2" charset="0"/>
            </a:endParaRPr>
          </a:p>
        </p:txBody>
      </p:sp>
    </p:spTree>
    <p:extLst>
      <p:ext uri="{BB962C8B-B14F-4D97-AF65-F5344CB8AC3E}">
        <p14:creationId xmlns:p14="http://schemas.microsoft.com/office/powerpoint/2010/main" val="1239492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https://image.freepik.com/free-photo/man-pointing-to-his-left_1149-10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2217" y="659192"/>
            <a:ext cx="3495193" cy="432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88"/>
          <p:cNvSpPr>
            <a:spLocks/>
          </p:cNvSpPr>
          <p:nvPr/>
        </p:nvSpPr>
        <p:spPr bwMode="auto">
          <a:xfrm>
            <a:off x="294227" y="1616869"/>
            <a:ext cx="128588" cy="76200"/>
          </a:xfrm>
          <a:custGeom>
            <a:avLst/>
            <a:gdLst>
              <a:gd name="T0" fmla="*/ 2147483646 w 574"/>
              <a:gd name="T1" fmla="*/ 2147483646 h 337"/>
              <a:gd name="T2" fmla="*/ 0 w 574"/>
              <a:gd name="T3" fmla="*/ 2147483646 h 337"/>
              <a:gd name="T4" fmla="*/ 2147483646 w 574"/>
              <a:gd name="T5" fmla="*/ 0 h 337"/>
              <a:gd name="T6" fmla="*/ 2147483646 w 574"/>
              <a:gd name="T7" fmla="*/ 2147483646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4" h="337">
                <a:moveTo>
                  <a:pt x="574" y="337"/>
                </a:moveTo>
                <a:lnTo>
                  <a:pt x="0" y="167"/>
                </a:lnTo>
                <a:lnTo>
                  <a:pt x="574" y="0"/>
                </a:lnTo>
                <a:lnTo>
                  <a:pt x="574" y="337"/>
                </a:lnTo>
                <a:close/>
              </a:path>
            </a:pathLst>
          </a:custGeom>
          <a:solidFill>
            <a:schemeClr val="tx1">
              <a:lumMod val="75000"/>
              <a:lumOff val="25000"/>
            </a:schemeClr>
          </a:solidFill>
          <a:ln>
            <a:noFill/>
          </a:ln>
        </p:spPr>
        <p:txBody>
          <a:bodyPr lIns="51435" tIns="25718" rIns="51435" bIns="25718"/>
          <a:lstStyle/>
          <a:p>
            <a:pPr>
              <a:defRPr/>
            </a:pPr>
            <a:endParaRPr lang="es-AR" sz="1200" dirty="0">
              <a:latin typeface="Candara" panose="020E0502030303020204" pitchFamily="34" charset="0"/>
            </a:endParaRPr>
          </a:p>
        </p:txBody>
      </p:sp>
      <p:sp>
        <p:nvSpPr>
          <p:cNvPr id="5" name="Freeform 96"/>
          <p:cNvSpPr>
            <a:spLocks/>
          </p:cNvSpPr>
          <p:nvPr/>
        </p:nvSpPr>
        <p:spPr bwMode="auto">
          <a:xfrm>
            <a:off x="294227" y="1654969"/>
            <a:ext cx="646509" cy="527447"/>
          </a:xfrm>
          <a:custGeom>
            <a:avLst/>
            <a:gdLst>
              <a:gd name="T0" fmla="*/ 0 w 2896"/>
              <a:gd name="T1" fmla="*/ 2147483646 h 2365"/>
              <a:gd name="T2" fmla="*/ 2147483646 w 2896"/>
              <a:gd name="T3" fmla="*/ 2147483646 h 2365"/>
              <a:gd name="T4" fmla="*/ 2147483646 w 2896"/>
              <a:gd name="T5" fmla="*/ 2147483646 h 2365"/>
              <a:gd name="T6" fmla="*/ 2147483646 w 2896"/>
              <a:gd name="T7" fmla="*/ 0 h 2365"/>
              <a:gd name="T8" fmla="*/ 2147483646 w 2896"/>
              <a:gd name="T9" fmla="*/ 2147483646 h 2365"/>
              <a:gd name="T10" fmla="*/ 0 w 2896"/>
              <a:gd name="T11" fmla="*/ 0 h 2365"/>
              <a:gd name="T12" fmla="*/ 0 w 2896"/>
              <a:gd name="T13" fmla="*/ 2147483646 h 23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96" h="2365">
                <a:moveTo>
                  <a:pt x="0" y="1934"/>
                </a:moveTo>
                <a:lnTo>
                  <a:pt x="1448" y="2365"/>
                </a:lnTo>
                <a:lnTo>
                  <a:pt x="2896" y="1934"/>
                </a:lnTo>
                <a:lnTo>
                  <a:pt x="2896" y="0"/>
                </a:lnTo>
                <a:lnTo>
                  <a:pt x="1448" y="429"/>
                </a:lnTo>
                <a:lnTo>
                  <a:pt x="0" y="0"/>
                </a:lnTo>
                <a:lnTo>
                  <a:pt x="0" y="1934"/>
                </a:lnTo>
                <a:close/>
              </a:path>
            </a:pathLst>
          </a:custGeom>
          <a:solidFill>
            <a:schemeClr val="bg1">
              <a:lumMod val="75000"/>
            </a:schemeClr>
          </a:solidFill>
          <a:ln>
            <a:noFill/>
          </a:ln>
        </p:spPr>
        <p:txBody>
          <a:bodyPr lIns="51435" tIns="25718" rIns="51435" bIns="25718"/>
          <a:lstStyle/>
          <a:p>
            <a:pPr>
              <a:defRPr/>
            </a:pPr>
            <a:endParaRPr lang="es-AR" sz="1200" dirty="0">
              <a:latin typeface="Candara" panose="020E0502030303020204" pitchFamily="34" charset="0"/>
            </a:endParaRPr>
          </a:p>
        </p:txBody>
      </p:sp>
      <p:sp>
        <p:nvSpPr>
          <p:cNvPr id="6" name="Freeform 97"/>
          <p:cNvSpPr>
            <a:spLocks/>
          </p:cNvSpPr>
          <p:nvPr/>
        </p:nvSpPr>
        <p:spPr bwMode="auto">
          <a:xfrm>
            <a:off x="294227" y="1654969"/>
            <a:ext cx="322659" cy="527447"/>
          </a:xfrm>
          <a:custGeom>
            <a:avLst/>
            <a:gdLst>
              <a:gd name="T0" fmla="*/ 2147483646 w 1448"/>
              <a:gd name="T1" fmla="*/ 2147483646 h 2365"/>
              <a:gd name="T2" fmla="*/ 2147483646 w 1448"/>
              <a:gd name="T3" fmla="*/ 2147483646 h 2365"/>
              <a:gd name="T4" fmla="*/ 2147483646 w 1448"/>
              <a:gd name="T5" fmla="*/ 2147483646 h 2365"/>
              <a:gd name="T6" fmla="*/ 0 w 1448"/>
              <a:gd name="T7" fmla="*/ 2147483646 h 2365"/>
              <a:gd name="T8" fmla="*/ 0 w 1448"/>
              <a:gd name="T9" fmla="*/ 0 h 2365"/>
              <a:gd name="T10" fmla="*/ 2147483646 w 1448"/>
              <a:gd name="T11" fmla="*/ 2147483646 h 2365"/>
              <a:gd name="T12" fmla="*/ 2147483646 w 1448"/>
              <a:gd name="T13" fmla="*/ 2147483646 h 23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8" h="2365">
                <a:moveTo>
                  <a:pt x="1448" y="2365"/>
                </a:moveTo>
                <a:lnTo>
                  <a:pt x="1448" y="2365"/>
                </a:lnTo>
                <a:lnTo>
                  <a:pt x="574" y="2105"/>
                </a:lnTo>
                <a:lnTo>
                  <a:pt x="0" y="1934"/>
                </a:lnTo>
                <a:lnTo>
                  <a:pt x="0" y="0"/>
                </a:lnTo>
                <a:lnTo>
                  <a:pt x="1448" y="429"/>
                </a:lnTo>
                <a:lnTo>
                  <a:pt x="1448" y="2365"/>
                </a:lnTo>
                <a:close/>
              </a:path>
            </a:pathLst>
          </a:custGeom>
          <a:solidFill>
            <a:schemeClr val="bg1">
              <a:lumMod val="75000"/>
            </a:schemeClr>
          </a:solidFill>
          <a:ln>
            <a:noFill/>
          </a:ln>
        </p:spPr>
        <p:txBody>
          <a:bodyPr lIns="51435" tIns="25718" rIns="51435" bIns="25718"/>
          <a:lstStyle/>
          <a:p>
            <a:pPr>
              <a:defRPr/>
            </a:pPr>
            <a:endParaRPr lang="es-AR" sz="900" dirty="0">
              <a:latin typeface="Candara" panose="020E0502030303020204" pitchFamily="34" charset="0"/>
            </a:endParaRPr>
          </a:p>
        </p:txBody>
      </p:sp>
      <p:sp>
        <p:nvSpPr>
          <p:cNvPr id="7" name="TextBox 1"/>
          <p:cNvSpPr txBox="1"/>
          <p:nvPr/>
        </p:nvSpPr>
        <p:spPr>
          <a:xfrm>
            <a:off x="249514" y="1721594"/>
            <a:ext cx="408647" cy="400110"/>
          </a:xfrm>
          <a:prstGeom prst="rect">
            <a:avLst/>
          </a:prstGeom>
        </p:spPr>
        <p:txBody>
          <a:bodyPr anchor="ctr">
            <a:sp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r>
              <a:rPr lang="en-US" sz="2000" b="1" dirty="0">
                <a:latin typeface="Candara" panose="020E0502030303020204" pitchFamily="34" charset="0"/>
                <a:cs typeface="Narkisim" panose="020E0502050101010101" pitchFamily="34" charset="-79"/>
              </a:rPr>
              <a:t>01</a:t>
            </a:r>
          </a:p>
        </p:txBody>
      </p:sp>
      <p:sp>
        <p:nvSpPr>
          <p:cNvPr id="8" name="Freeform 87"/>
          <p:cNvSpPr>
            <a:spLocks/>
          </p:cNvSpPr>
          <p:nvPr/>
        </p:nvSpPr>
        <p:spPr bwMode="auto">
          <a:xfrm>
            <a:off x="832390" y="1616869"/>
            <a:ext cx="128588" cy="76200"/>
          </a:xfrm>
          <a:custGeom>
            <a:avLst/>
            <a:gdLst>
              <a:gd name="T0" fmla="*/ 0 w 574"/>
              <a:gd name="T1" fmla="*/ 2147483646 h 337"/>
              <a:gd name="T2" fmla="*/ 0 w 574"/>
              <a:gd name="T3" fmla="*/ 0 h 337"/>
              <a:gd name="T4" fmla="*/ 2147483646 w 574"/>
              <a:gd name="T5" fmla="*/ 2147483646 h 337"/>
              <a:gd name="T6" fmla="*/ 0 w 574"/>
              <a:gd name="T7" fmla="*/ 2147483646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4" h="337">
                <a:moveTo>
                  <a:pt x="0" y="337"/>
                </a:moveTo>
                <a:lnTo>
                  <a:pt x="0" y="0"/>
                </a:lnTo>
                <a:lnTo>
                  <a:pt x="574" y="167"/>
                </a:lnTo>
                <a:lnTo>
                  <a:pt x="0" y="337"/>
                </a:lnTo>
                <a:close/>
              </a:path>
            </a:pathLst>
          </a:custGeom>
          <a:solidFill>
            <a:schemeClr val="tx1">
              <a:lumMod val="75000"/>
              <a:lumOff val="25000"/>
            </a:schemeClr>
          </a:solidFill>
          <a:ln>
            <a:noFill/>
          </a:ln>
        </p:spPr>
        <p:txBody>
          <a:bodyPr lIns="51435" tIns="25718" rIns="51435" bIns="25718"/>
          <a:lstStyle/>
          <a:p>
            <a:pPr>
              <a:defRPr/>
            </a:pPr>
            <a:endParaRPr lang="es-AR" sz="1200" dirty="0">
              <a:latin typeface="Candara" panose="020E0502030303020204" pitchFamily="34" charset="0"/>
            </a:endParaRPr>
          </a:p>
        </p:txBody>
      </p:sp>
      <p:sp>
        <p:nvSpPr>
          <p:cNvPr id="9" name="Freeform 79"/>
          <p:cNvSpPr>
            <a:spLocks/>
          </p:cNvSpPr>
          <p:nvPr/>
        </p:nvSpPr>
        <p:spPr bwMode="auto">
          <a:xfrm>
            <a:off x="812149" y="2239566"/>
            <a:ext cx="128588" cy="75009"/>
          </a:xfrm>
          <a:custGeom>
            <a:avLst/>
            <a:gdLst>
              <a:gd name="T0" fmla="*/ 0 w 574"/>
              <a:gd name="T1" fmla="*/ 2147483646 h 337"/>
              <a:gd name="T2" fmla="*/ 0 w 574"/>
              <a:gd name="T3" fmla="*/ 0 h 337"/>
              <a:gd name="T4" fmla="*/ 2147483646 w 574"/>
              <a:gd name="T5" fmla="*/ 2147483646 h 337"/>
              <a:gd name="T6" fmla="*/ 0 w 574"/>
              <a:gd name="T7" fmla="*/ 2147483646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4" h="337">
                <a:moveTo>
                  <a:pt x="0" y="337"/>
                </a:moveTo>
                <a:lnTo>
                  <a:pt x="0" y="0"/>
                </a:lnTo>
                <a:lnTo>
                  <a:pt x="574" y="167"/>
                </a:lnTo>
                <a:lnTo>
                  <a:pt x="0" y="337"/>
                </a:lnTo>
                <a:close/>
              </a:path>
            </a:pathLst>
          </a:custGeom>
          <a:solidFill>
            <a:srgbClr val="8E6500"/>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endParaRPr lang="es-AR" sz="1200" dirty="0">
              <a:latin typeface="Candara" panose="020E0502030303020204" pitchFamily="34" charset="0"/>
            </a:endParaRPr>
          </a:p>
        </p:txBody>
      </p:sp>
      <p:sp>
        <p:nvSpPr>
          <p:cNvPr id="10" name="Freeform 80"/>
          <p:cNvSpPr>
            <a:spLocks/>
          </p:cNvSpPr>
          <p:nvPr/>
        </p:nvSpPr>
        <p:spPr bwMode="auto">
          <a:xfrm>
            <a:off x="294227" y="2239566"/>
            <a:ext cx="128588" cy="75009"/>
          </a:xfrm>
          <a:custGeom>
            <a:avLst/>
            <a:gdLst>
              <a:gd name="T0" fmla="*/ 2147483646 w 574"/>
              <a:gd name="T1" fmla="*/ 2147483646 h 337"/>
              <a:gd name="T2" fmla="*/ 0 w 574"/>
              <a:gd name="T3" fmla="*/ 2147483646 h 337"/>
              <a:gd name="T4" fmla="*/ 2147483646 w 574"/>
              <a:gd name="T5" fmla="*/ 0 h 337"/>
              <a:gd name="T6" fmla="*/ 2147483646 w 574"/>
              <a:gd name="T7" fmla="*/ 2147483646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4" h="337">
                <a:moveTo>
                  <a:pt x="574" y="337"/>
                </a:moveTo>
                <a:lnTo>
                  <a:pt x="0" y="167"/>
                </a:lnTo>
                <a:lnTo>
                  <a:pt x="574" y="0"/>
                </a:lnTo>
                <a:lnTo>
                  <a:pt x="574" y="337"/>
                </a:lnTo>
                <a:close/>
              </a:path>
            </a:pathLst>
          </a:custGeom>
          <a:solidFill>
            <a:srgbClr val="8E6500"/>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endParaRPr lang="es-AR" sz="1200" dirty="0">
              <a:latin typeface="Candara" panose="020E0502030303020204" pitchFamily="34" charset="0"/>
            </a:endParaRPr>
          </a:p>
        </p:txBody>
      </p:sp>
      <p:sp>
        <p:nvSpPr>
          <p:cNvPr id="11" name="Freeform 100"/>
          <p:cNvSpPr>
            <a:spLocks/>
          </p:cNvSpPr>
          <p:nvPr/>
        </p:nvSpPr>
        <p:spPr bwMode="auto">
          <a:xfrm>
            <a:off x="294227" y="2276476"/>
            <a:ext cx="646509" cy="527447"/>
          </a:xfrm>
          <a:custGeom>
            <a:avLst/>
            <a:gdLst>
              <a:gd name="T0" fmla="*/ 0 w 2896"/>
              <a:gd name="T1" fmla="*/ 2147483646 h 2364"/>
              <a:gd name="T2" fmla="*/ 2147483646 w 2896"/>
              <a:gd name="T3" fmla="*/ 2147483646 h 2364"/>
              <a:gd name="T4" fmla="*/ 2147483646 w 2896"/>
              <a:gd name="T5" fmla="*/ 2147483646 h 2364"/>
              <a:gd name="T6" fmla="*/ 2147483646 w 2896"/>
              <a:gd name="T7" fmla="*/ 0 h 2364"/>
              <a:gd name="T8" fmla="*/ 2147483646 w 2896"/>
              <a:gd name="T9" fmla="*/ 2147483646 h 2364"/>
              <a:gd name="T10" fmla="*/ 0 w 2896"/>
              <a:gd name="T11" fmla="*/ 0 h 2364"/>
              <a:gd name="T12" fmla="*/ 0 w 2896"/>
              <a:gd name="T13" fmla="*/ 2147483646 h 23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96" h="2364">
                <a:moveTo>
                  <a:pt x="0" y="1934"/>
                </a:moveTo>
                <a:lnTo>
                  <a:pt x="1448" y="2364"/>
                </a:lnTo>
                <a:lnTo>
                  <a:pt x="2896" y="1934"/>
                </a:lnTo>
                <a:lnTo>
                  <a:pt x="2896" y="0"/>
                </a:lnTo>
                <a:lnTo>
                  <a:pt x="1448" y="429"/>
                </a:lnTo>
                <a:lnTo>
                  <a:pt x="0" y="0"/>
                </a:lnTo>
                <a:lnTo>
                  <a:pt x="0" y="1934"/>
                </a:lnTo>
                <a:close/>
              </a:path>
            </a:pathLst>
          </a:custGeom>
          <a:solidFill>
            <a:srgbClr val="E6A400"/>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endParaRPr lang="es-AR" sz="1200" dirty="0">
              <a:latin typeface="Candara" panose="020E0502030303020204" pitchFamily="34" charset="0"/>
            </a:endParaRPr>
          </a:p>
        </p:txBody>
      </p:sp>
      <p:sp>
        <p:nvSpPr>
          <p:cNvPr id="12" name="Freeform 101"/>
          <p:cNvSpPr>
            <a:spLocks/>
          </p:cNvSpPr>
          <p:nvPr/>
        </p:nvSpPr>
        <p:spPr bwMode="auto">
          <a:xfrm>
            <a:off x="294227" y="2276476"/>
            <a:ext cx="322659" cy="527447"/>
          </a:xfrm>
          <a:custGeom>
            <a:avLst/>
            <a:gdLst>
              <a:gd name="T0" fmla="*/ 2147483646 w 1448"/>
              <a:gd name="T1" fmla="*/ 2147483646 h 2364"/>
              <a:gd name="T2" fmla="*/ 2147483646 w 1448"/>
              <a:gd name="T3" fmla="*/ 2147483646 h 2364"/>
              <a:gd name="T4" fmla="*/ 0 w 1448"/>
              <a:gd name="T5" fmla="*/ 2147483646 h 2364"/>
              <a:gd name="T6" fmla="*/ 0 w 1448"/>
              <a:gd name="T7" fmla="*/ 0 h 2364"/>
              <a:gd name="T8" fmla="*/ 2147483646 w 1448"/>
              <a:gd name="T9" fmla="*/ 2147483646 h 2364"/>
              <a:gd name="T10" fmla="*/ 2147483646 w 1448"/>
              <a:gd name="T11" fmla="*/ 2147483646 h 23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8" h="2364">
                <a:moveTo>
                  <a:pt x="1448" y="2364"/>
                </a:moveTo>
                <a:lnTo>
                  <a:pt x="1448" y="2364"/>
                </a:lnTo>
                <a:lnTo>
                  <a:pt x="0" y="1934"/>
                </a:lnTo>
                <a:lnTo>
                  <a:pt x="0" y="0"/>
                </a:lnTo>
                <a:lnTo>
                  <a:pt x="1448" y="429"/>
                </a:lnTo>
                <a:lnTo>
                  <a:pt x="1448" y="2364"/>
                </a:lnTo>
                <a:close/>
              </a:path>
            </a:pathLst>
          </a:custGeom>
          <a:solidFill>
            <a:srgbClr val="FFB400"/>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endParaRPr lang="es-AR" sz="1200" dirty="0">
              <a:latin typeface="Candara" panose="020E0502030303020204" pitchFamily="34" charset="0"/>
            </a:endParaRPr>
          </a:p>
        </p:txBody>
      </p:sp>
      <p:sp>
        <p:nvSpPr>
          <p:cNvPr id="13" name="TextBox 98"/>
          <p:cNvSpPr txBox="1"/>
          <p:nvPr/>
        </p:nvSpPr>
        <p:spPr>
          <a:xfrm>
            <a:off x="179512" y="2342160"/>
            <a:ext cx="582876" cy="400110"/>
          </a:xfrm>
          <a:prstGeom prst="rect">
            <a:avLst/>
          </a:prstGeom>
        </p:spPr>
        <p:txBody>
          <a:bodyPr wrap="square" anchor="ctr">
            <a:sp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r>
              <a:rPr lang="en-US" sz="2000" b="1" dirty="0">
                <a:latin typeface="Candara" panose="020E0502030303020204" pitchFamily="34" charset="0"/>
                <a:cs typeface="Narkisim" panose="020E0502050101010101" pitchFamily="34" charset="-79"/>
              </a:rPr>
              <a:t>02</a:t>
            </a:r>
          </a:p>
        </p:txBody>
      </p:sp>
      <p:grpSp>
        <p:nvGrpSpPr>
          <p:cNvPr id="3" name="Grupo 2"/>
          <p:cNvGrpSpPr/>
          <p:nvPr/>
        </p:nvGrpSpPr>
        <p:grpSpPr>
          <a:xfrm>
            <a:off x="1276492" y="2253854"/>
            <a:ext cx="2082404" cy="429815"/>
            <a:chOff x="2222500" y="3005138"/>
            <a:chExt cx="2776538" cy="573087"/>
          </a:xfrm>
        </p:grpSpPr>
        <p:sp>
          <p:nvSpPr>
            <p:cNvPr id="30" name="Rectangle 122"/>
            <p:cNvSpPr/>
            <p:nvPr/>
          </p:nvSpPr>
          <p:spPr bwMode="auto">
            <a:xfrm>
              <a:off x="2222500" y="3005138"/>
              <a:ext cx="58738" cy="573087"/>
            </a:xfrm>
            <a:prstGeom prst="rect">
              <a:avLst/>
            </a:prstGeom>
            <a:solidFill>
              <a:srgbClr val="E6A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525" dirty="0">
                <a:latin typeface="Magra" panose="02000000000000000000" pitchFamily="2" charset="0"/>
              </a:endParaRPr>
            </a:p>
          </p:txBody>
        </p:sp>
        <p:sp>
          <p:nvSpPr>
            <p:cNvPr id="35" name="CuadroTexto 13"/>
            <p:cNvSpPr txBox="1">
              <a:spLocks noChangeArrowheads="1"/>
            </p:cNvSpPr>
            <p:nvPr/>
          </p:nvSpPr>
          <p:spPr bwMode="auto">
            <a:xfrm>
              <a:off x="2500313" y="3032125"/>
              <a:ext cx="2498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s-AR" sz="2100" dirty="0">
                  <a:solidFill>
                    <a:srgbClr val="E6A400"/>
                  </a:solidFill>
                  <a:latin typeface="Magra" panose="02000000000000000000" pitchFamily="2" charset="0"/>
                  <a:cs typeface="Vijaya" panose="020B0604020202020204" pitchFamily="34" charset="0"/>
                </a:rPr>
                <a:t>Cierres </a:t>
              </a:r>
              <a:endParaRPr lang="es-AR" sz="2100" dirty="0">
                <a:solidFill>
                  <a:srgbClr val="E6A400"/>
                </a:solidFill>
                <a:latin typeface="Magra" panose="02000000000000000000" pitchFamily="2" charset="0"/>
              </a:endParaRPr>
            </a:p>
          </p:txBody>
        </p:sp>
      </p:grpSp>
      <p:grpSp>
        <p:nvGrpSpPr>
          <p:cNvPr id="2" name="Grupo 1"/>
          <p:cNvGrpSpPr/>
          <p:nvPr/>
        </p:nvGrpSpPr>
        <p:grpSpPr>
          <a:xfrm>
            <a:off x="1276492" y="1607344"/>
            <a:ext cx="2072879" cy="451247"/>
            <a:chOff x="2222500" y="2143125"/>
            <a:chExt cx="2763838" cy="601663"/>
          </a:xfrm>
        </p:grpSpPr>
        <p:sp>
          <p:nvSpPr>
            <p:cNvPr id="29" name="Rectangle 104"/>
            <p:cNvSpPr/>
            <p:nvPr/>
          </p:nvSpPr>
          <p:spPr bwMode="auto">
            <a:xfrm>
              <a:off x="2222500" y="2173288"/>
              <a:ext cx="57150" cy="571500"/>
            </a:xfrm>
            <a:prstGeom prst="rect">
              <a:avLst/>
            </a:prstGeom>
            <a:solidFill>
              <a:srgbClr val="4AB6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525" dirty="0">
                <a:latin typeface="Magra" panose="02000000000000000000" pitchFamily="2" charset="0"/>
              </a:endParaRPr>
            </a:p>
          </p:txBody>
        </p:sp>
        <p:sp>
          <p:nvSpPr>
            <p:cNvPr id="34" name="CuadroTexto 13"/>
            <p:cNvSpPr txBox="1">
              <a:spLocks noChangeArrowheads="1"/>
            </p:cNvSpPr>
            <p:nvPr/>
          </p:nvSpPr>
          <p:spPr bwMode="auto">
            <a:xfrm>
              <a:off x="2487613" y="2143125"/>
              <a:ext cx="2498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s-AR" sz="2100" dirty="0">
                  <a:solidFill>
                    <a:schemeClr val="bg1">
                      <a:lumMod val="50000"/>
                    </a:schemeClr>
                  </a:solidFill>
                  <a:latin typeface="Magra" panose="02000000000000000000" pitchFamily="2" charset="0"/>
                  <a:cs typeface="Vijaya" panose="020B0604020202020204" pitchFamily="34" charset="0"/>
                </a:rPr>
                <a:t>Objeciones</a:t>
              </a:r>
            </a:p>
          </p:txBody>
        </p:sp>
      </p:grpSp>
      <p:sp>
        <p:nvSpPr>
          <p:cNvPr id="54" name="Título 1">
            <a:extLst>
              <a:ext uri="{FF2B5EF4-FFF2-40B4-BE49-F238E27FC236}">
                <a16:creationId xmlns:a16="http://schemas.microsoft.com/office/drawing/2014/main" id="{C86E5629-D8C3-45CA-BA06-5E1E367B7AD3}"/>
              </a:ext>
            </a:extLst>
          </p:cNvPr>
          <p:cNvSpPr>
            <a:spLocks noGrp="1"/>
          </p:cNvSpPr>
          <p:nvPr>
            <p:ph type="title"/>
          </p:nvPr>
        </p:nvSpPr>
        <p:spPr>
          <a:xfrm>
            <a:off x="500102" y="211881"/>
            <a:ext cx="7886700" cy="994172"/>
          </a:xfrm>
        </p:spPr>
        <p:txBody>
          <a:bodyPr>
            <a:normAutofit fontScale="90000"/>
          </a:bodyPr>
          <a:lstStyle/>
          <a:p>
            <a:r>
              <a:rPr lang="es-AR" dirty="0">
                <a:latin typeface="Magra" panose="02000000000000000000" pitchFamily="2" charset="0"/>
              </a:rPr>
              <a:t>Recorreremos los siguientes contenidos- Módulo 2</a:t>
            </a:r>
          </a:p>
        </p:txBody>
      </p:sp>
      <p:pic>
        <p:nvPicPr>
          <p:cNvPr id="32" name="Gráfico 31">
            <a:extLst>
              <a:ext uri="{FF2B5EF4-FFF2-40B4-BE49-F238E27FC236}">
                <a16:creationId xmlns:a16="http://schemas.microsoft.com/office/drawing/2014/main" id="{C25124AD-2BBD-4EBE-AE48-98F14A8A31E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503258"/>
            <a:ext cx="1331639" cy="640241"/>
          </a:xfrm>
          <a:prstGeom prst="rect">
            <a:avLst/>
          </a:prstGeom>
        </p:spPr>
      </p:pic>
    </p:spTree>
    <p:extLst>
      <p:ext uri="{BB962C8B-B14F-4D97-AF65-F5344CB8AC3E}">
        <p14:creationId xmlns:p14="http://schemas.microsoft.com/office/powerpoint/2010/main" val="1066317455"/>
      </p:ext>
    </p:extLst>
  </p:cSld>
  <p:clrMapOvr>
    <a:masterClrMapping/>
  </p:clrMapOvr>
  <mc:AlternateContent xmlns:mc="http://schemas.openxmlformats.org/markup-compatibility/2006" xmlns:p14="http://schemas.microsoft.com/office/powerpoint/2010/main">
    <mc:Choice Requires="p14">
      <p:transition spd="slow" p14:dur="2000" advTm="42029"/>
    </mc:Choice>
    <mc:Fallback xmlns="">
      <p:transition spd="slow" advTm="420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ítulo 4">
            <a:extLst>
              <a:ext uri="{FF2B5EF4-FFF2-40B4-BE49-F238E27FC236}">
                <a16:creationId xmlns:a16="http://schemas.microsoft.com/office/drawing/2014/main" id="{0057F038-192C-42E2-91DB-EBEF56D5EEE1}"/>
              </a:ext>
            </a:extLst>
          </p:cNvPr>
          <p:cNvSpPr>
            <a:spLocks noGrp="1"/>
          </p:cNvSpPr>
          <p:nvPr>
            <p:ph type="ctrTitle"/>
          </p:nvPr>
        </p:nvSpPr>
        <p:spPr>
          <a:xfrm>
            <a:off x="4935403" y="278689"/>
            <a:ext cx="3851460" cy="764745"/>
          </a:xfrm>
        </p:spPr>
        <p:txBody>
          <a:bodyPr vert="horz" lIns="91440" tIns="45720" rIns="91440" bIns="45720" rtlCol="0" anchor="ctr">
            <a:normAutofit/>
          </a:bodyPr>
          <a:lstStyle/>
          <a:p>
            <a:pPr>
              <a:lnSpc>
                <a:spcPct val="90000"/>
              </a:lnSpc>
            </a:pPr>
            <a:r>
              <a:rPr lang="es-MX" sz="2800" b="1" dirty="0">
                <a:effectLst>
                  <a:outerShdw blurRad="38100" dist="38100" dir="2700000" algn="tl">
                    <a:srgbClr val="000000">
                      <a:alpha val="43137"/>
                    </a:srgbClr>
                  </a:outerShdw>
                </a:effectLst>
              </a:rPr>
              <a:t>OBJECIONES</a:t>
            </a:r>
          </a:p>
        </p:txBody>
      </p:sp>
      <p:pic>
        <p:nvPicPr>
          <p:cNvPr id="4" name="Imagen 3">
            <a:extLst>
              <a:ext uri="{FF2B5EF4-FFF2-40B4-BE49-F238E27FC236}">
                <a16:creationId xmlns:a16="http://schemas.microsoft.com/office/drawing/2014/main" id="{6E0172E3-DE54-41AA-BAA5-74D123E0CB54}"/>
              </a:ext>
            </a:extLst>
          </p:cNvPr>
          <p:cNvPicPr>
            <a:picLocks noChangeAspect="1"/>
          </p:cNvPicPr>
          <p:nvPr/>
        </p:nvPicPr>
        <p:blipFill>
          <a:blip r:embed="rId3" cstate="print">
            <a:extLst>
              <a:ext uri="{28A0092B-C50C-407E-A947-70E740481C1C}">
                <a14:useLocalDpi xmlns:a14="http://schemas.microsoft.com/office/drawing/2010/main" val="0"/>
              </a:ext>
            </a:extLst>
          </a:blip>
          <a:srcRect l="17540" r="17540"/>
          <a:stretch/>
        </p:blipFill>
        <p:spPr>
          <a:xfrm>
            <a:off x="20" y="10"/>
            <a:ext cx="5004028" cy="5138656"/>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CuadroTexto 5">
            <a:extLst>
              <a:ext uri="{FF2B5EF4-FFF2-40B4-BE49-F238E27FC236}">
                <a16:creationId xmlns:a16="http://schemas.microsoft.com/office/drawing/2014/main" id="{E86AB513-12D1-449A-96D6-DB661DAD1B5C}"/>
              </a:ext>
            </a:extLst>
          </p:cNvPr>
          <p:cNvSpPr txBox="1"/>
          <p:nvPr/>
        </p:nvSpPr>
        <p:spPr>
          <a:xfrm>
            <a:off x="5000203" y="1495815"/>
            <a:ext cx="3817567" cy="179601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lnSpcReduction="10000"/>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s-MX" sz="15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Son una parte importante en las ventas, puesto que consisten en declaraciones de los</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s-MX" sz="15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clientes a los argumentos y propuestas del vendedor.</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s-MX" sz="15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Las Objeciones son un tipo de argumentación del cliente que surge durante la fase de</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s-MX" sz="15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Presentación y Demostración de los productos y servicios.</a:t>
            </a:r>
          </a:p>
        </p:txBody>
      </p:sp>
      <p:pic>
        <p:nvPicPr>
          <p:cNvPr id="8" name="Gráfico 7">
            <a:extLst>
              <a:ext uri="{FF2B5EF4-FFF2-40B4-BE49-F238E27FC236}">
                <a16:creationId xmlns:a16="http://schemas.microsoft.com/office/drawing/2014/main" id="{42E4C4FD-BE5A-4132-B2D7-52977974AA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503258"/>
            <a:ext cx="1331639" cy="640241"/>
          </a:xfrm>
          <a:prstGeom prst="rect">
            <a:avLst/>
          </a:prstGeom>
        </p:spPr>
      </p:pic>
    </p:spTree>
    <p:extLst>
      <p:ext uri="{BB962C8B-B14F-4D97-AF65-F5344CB8AC3E}">
        <p14:creationId xmlns:p14="http://schemas.microsoft.com/office/powerpoint/2010/main" val="173922268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Imagen 2">
            <a:extLst>
              <a:ext uri="{FF2B5EF4-FFF2-40B4-BE49-F238E27FC236}">
                <a16:creationId xmlns:a16="http://schemas.microsoft.com/office/drawing/2014/main" id="{82C27B7E-C38B-4503-80C7-A1EBAD374739}"/>
              </a:ext>
            </a:extLst>
          </p:cNvPr>
          <p:cNvPicPr>
            <a:picLocks noChangeAspect="1"/>
          </p:cNvPicPr>
          <p:nvPr/>
        </p:nvPicPr>
        <p:blipFill>
          <a:blip r:embed="rId3" cstate="print">
            <a:extLst>
              <a:ext uri="{28A0092B-C50C-407E-A947-70E740481C1C}">
                <a14:useLocalDpi xmlns:a14="http://schemas.microsoft.com/office/drawing/2010/main" val="0"/>
              </a:ext>
            </a:extLst>
          </a:blip>
          <a:srcRect l="4679" r="4679"/>
          <a:stretch/>
        </p:blipFill>
        <p:spPr>
          <a:xfrm>
            <a:off x="2452276" y="10"/>
            <a:ext cx="6660231" cy="5143490"/>
          </a:xfrm>
          <a:prstGeom prst="rect">
            <a:avLst/>
          </a:prstGeom>
        </p:spPr>
      </p:pic>
      <p:sp>
        <p:nvSpPr>
          <p:cNvPr id="36" name="Rectangle 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ítulo 4">
            <a:extLst>
              <a:ext uri="{FF2B5EF4-FFF2-40B4-BE49-F238E27FC236}">
                <a16:creationId xmlns:a16="http://schemas.microsoft.com/office/drawing/2014/main" id="{0057F038-192C-42E2-91DB-EBEF56D5EEE1}"/>
              </a:ext>
            </a:extLst>
          </p:cNvPr>
          <p:cNvSpPr>
            <a:spLocks noGrp="1"/>
          </p:cNvSpPr>
          <p:nvPr>
            <p:ph type="ctrTitle"/>
          </p:nvPr>
        </p:nvSpPr>
        <p:spPr>
          <a:xfrm>
            <a:off x="75411" y="-201689"/>
            <a:ext cx="4159374" cy="1424934"/>
          </a:xfrm>
        </p:spPr>
        <p:txBody>
          <a:bodyPr vert="horz" lIns="91440" tIns="45720" rIns="91440" bIns="45720" rtlCol="0" anchor="ctr">
            <a:normAutofit/>
          </a:bodyPr>
          <a:lstStyle/>
          <a:p>
            <a:pPr algn="l">
              <a:lnSpc>
                <a:spcPct val="90000"/>
              </a:lnSpc>
            </a:pPr>
            <a:r>
              <a:rPr lang="es-MX" sz="2300" b="1" dirty="0"/>
              <a:t>OBJECIONES</a:t>
            </a:r>
            <a:endParaRPr lang="en-US" sz="2300" b="1" dirty="0"/>
          </a:p>
        </p:txBody>
      </p:sp>
      <p:sp>
        <p:nvSpPr>
          <p:cNvPr id="10" name="CuadroTexto 9">
            <a:extLst>
              <a:ext uri="{FF2B5EF4-FFF2-40B4-BE49-F238E27FC236}">
                <a16:creationId xmlns:a16="http://schemas.microsoft.com/office/drawing/2014/main" id="{F5AACE01-FC90-4669-B717-C28681078A51}"/>
              </a:ext>
            </a:extLst>
          </p:cNvPr>
          <p:cNvSpPr txBox="1"/>
          <p:nvPr/>
        </p:nvSpPr>
        <p:spPr>
          <a:xfrm>
            <a:off x="87705" y="4490738"/>
            <a:ext cx="7868671" cy="58477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Calibri"/>
                <a:ea typeface="+mn-ea"/>
                <a:cs typeface="+mn-cs"/>
              </a:rPr>
              <a:t>"El personal de ventas debería tomar lecciones de sus hijos.  ¿Qué significa la palabra "no" para un niño?  Casi nada. “Jim </a:t>
            </a:r>
            <a:r>
              <a:rPr kumimoji="0" lang="es-MX" sz="1600" b="1" i="0" u="none" strike="noStrike" kern="1200" cap="none" spc="0" normalizeH="0" baseline="0" noProof="0" dirty="0" err="1">
                <a:ln>
                  <a:noFill/>
                </a:ln>
                <a:solidFill>
                  <a:prstClr val="black"/>
                </a:solidFill>
                <a:effectLst/>
                <a:uLnTx/>
                <a:uFillTx/>
                <a:latin typeface="Calibri"/>
                <a:ea typeface="+mn-ea"/>
                <a:cs typeface="+mn-cs"/>
              </a:rPr>
              <a:t>Rohn</a:t>
            </a:r>
            <a:endParaRPr kumimoji="0" lang="es-MX"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CuadroTexto 12">
            <a:extLst>
              <a:ext uri="{FF2B5EF4-FFF2-40B4-BE49-F238E27FC236}">
                <a16:creationId xmlns:a16="http://schemas.microsoft.com/office/drawing/2014/main" id="{8A0DB876-9CFF-48AE-9C6E-5F912FB9CD35}"/>
              </a:ext>
            </a:extLst>
          </p:cNvPr>
          <p:cNvSpPr txBox="1"/>
          <p:nvPr/>
        </p:nvSpPr>
        <p:spPr>
          <a:xfrm>
            <a:off x="87705" y="1053850"/>
            <a:ext cx="4117202" cy="295806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mn-cs"/>
              </a:rPr>
              <a:t>En lo posible hay que evitar que aparezcan, pero si son expresadas por el cliente, se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mn-cs"/>
              </a:rPr>
              <a:t>deberá estar preparando para poder contrarrestar su efecto negativo.</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mn-cs"/>
              </a:rPr>
              <a:t>Cuando las etapas anteriores han sido desarrolladas en forma adecuada, es posible que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mn-cs"/>
              </a:rPr>
              <a:t>la cantidad de Objeciones sea reducida y por tanto, más fácil de manejar.</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mn-cs"/>
              </a:rPr>
              <a:t>A menudo los clientes pueden presentar objeciones o hacer preguntas en el transcurso</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mn-cs"/>
              </a:rPr>
              <a:t>de la argumentación. El vendedor deberá encontrar la verdadera razón para cada</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mn-cs"/>
              </a:rPr>
              <a:t>objeción, que puede ser distinta en cada caso.</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482114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Imagen 2">
            <a:extLst>
              <a:ext uri="{FF2B5EF4-FFF2-40B4-BE49-F238E27FC236}">
                <a16:creationId xmlns:a16="http://schemas.microsoft.com/office/drawing/2014/main" id="{82C27B7E-C38B-4503-80C7-A1EBAD374739}"/>
              </a:ext>
            </a:extLst>
          </p:cNvPr>
          <p:cNvPicPr>
            <a:picLocks noChangeAspect="1"/>
          </p:cNvPicPr>
          <p:nvPr/>
        </p:nvPicPr>
        <p:blipFill>
          <a:blip r:embed="rId3" cstate="print">
            <a:extLst>
              <a:ext uri="{28A0092B-C50C-407E-A947-70E740481C1C}">
                <a14:useLocalDpi xmlns:a14="http://schemas.microsoft.com/office/drawing/2010/main" val="0"/>
              </a:ext>
            </a:extLst>
          </a:blip>
          <a:srcRect l="6871" r="6871"/>
          <a:stretch/>
        </p:blipFill>
        <p:spPr>
          <a:xfrm>
            <a:off x="2483768" y="10"/>
            <a:ext cx="6660231" cy="5143490"/>
          </a:xfrm>
          <a:prstGeom prst="rect">
            <a:avLst/>
          </a:prstGeom>
        </p:spPr>
      </p:pic>
      <p:sp>
        <p:nvSpPr>
          <p:cNvPr id="36" name="Rectangle 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ítulo 4">
            <a:extLst>
              <a:ext uri="{FF2B5EF4-FFF2-40B4-BE49-F238E27FC236}">
                <a16:creationId xmlns:a16="http://schemas.microsoft.com/office/drawing/2014/main" id="{0057F038-192C-42E2-91DB-EBEF56D5EEE1}"/>
              </a:ext>
            </a:extLst>
          </p:cNvPr>
          <p:cNvSpPr>
            <a:spLocks noGrp="1"/>
          </p:cNvSpPr>
          <p:nvPr>
            <p:ph type="ctrTitle"/>
          </p:nvPr>
        </p:nvSpPr>
        <p:spPr>
          <a:xfrm>
            <a:off x="75411" y="-201689"/>
            <a:ext cx="4159374" cy="1424934"/>
          </a:xfrm>
        </p:spPr>
        <p:txBody>
          <a:bodyPr vert="horz" lIns="91440" tIns="45720" rIns="91440" bIns="45720" rtlCol="0" anchor="ctr">
            <a:normAutofit/>
          </a:bodyPr>
          <a:lstStyle/>
          <a:p>
            <a:pPr algn="l">
              <a:lnSpc>
                <a:spcPct val="90000"/>
              </a:lnSpc>
            </a:pPr>
            <a:r>
              <a:rPr lang="es-MX" sz="2300" b="1" dirty="0"/>
              <a:t>Manejo de objeciones- ¿Qué hacer?</a:t>
            </a:r>
          </a:p>
        </p:txBody>
      </p:sp>
      <p:sp>
        <p:nvSpPr>
          <p:cNvPr id="10" name="CuadroTexto 9">
            <a:extLst>
              <a:ext uri="{FF2B5EF4-FFF2-40B4-BE49-F238E27FC236}">
                <a16:creationId xmlns:a16="http://schemas.microsoft.com/office/drawing/2014/main" id="{F5AACE01-FC90-4669-B717-C28681078A51}"/>
              </a:ext>
            </a:extLst>
          </p:cNvPr>
          <p:cNvSpPr txBox="1"/>
          <p:nvPr/>
        </p:nvSpPr>
        <p:spPr>
          <a:xfrm>
            <a:off x="87705" y="4490738"/>
            <a:ext cx="7868671" cy="33855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s-MX"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CuadroTexto 12">
            <a:extLst>
              <a:ext uri="{FF2B5EF4-FFF2-40B4-BE49-F238E27FC236}">
                <a16:creationId xmlns:a16="http://schemas.microsoft.com/office/drawing/2014/main" id="{8A0DB876-9CFF-48AE-9C6E-5F912FB9CD35}"/>
              </a:ext>
            </a:extLst>
          </p:cNvPr>
          <p:cNvSpPr txBox="1"/>
          <p:nvPr/>
        </p:nvSpPr>
        <p:spPr>
          <a:xfrm>
            <a:off x="48002" y="1131590"/>
            <a:ext cx="4117202" cy="288032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Planear la solución a proponer.</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Fijar los objetivos.</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Determinar los beneficios para el cliente.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Seleccionar las opciones de negociación a enfatizar.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Prever las objeciones y como superarlas.</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Cierres parciales</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432352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Imagen 10">
            <a:extLst>
              <a:ext uri="{FF2B5EF4-FFF2-40B4-BE49-F238E27FC236}">
                <a16:creationId xmlns:a16="http://schemas.microsoft.com/office/drawing/2014/main" id="{68A13246-520A-489F-BB7D-9579ED3BEC93}"/>
              </a:ext>
            </a:extLst>
          </p:cNvPr>
          <p:cNvPicPr>
            <a:picLocks noChangeAspect="1"/>
          </p:cNvPicPr>
          <p:nvPr/>
        </p:nvPicPr>
        <p:blipFill>
          <a:blip r:embed="rId3">
            <a:extLst>
              <a:ext uri="{28A0092B-C50C-407E-A947-70E740481C1C}">
                <a14:useLocalDpi xmlns:a14="http://schemas.microsoft.com/office/drawing/2010/main" val="0"/>
              </a:ext>
            </a:extLst>
          </a:blip>
          <a:srcRect l="8036" r="8036"/>
          <a:stretch/>
        </p:blipFill>
        <p:spPr>
          <a:xfrm>
            <a:off x="20" y="10"/>
            <a:ext cx="7252212" cy="5143490"/>
          </a:xfrm>
          <a:prstGeom prst="rect">
            <a:avLst/>
          </a:prstGeom>
        </p:spPr>
      </p:pic>
      <p:sp>
        <p:nvSpPr>
          <p:cNvPr id="28"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CuadroTexto 11">
            <a:extLst>
              <a:ext uri="{FF2B5EF4-FFF2-40B4-BE49-F238E27FC236}">
                <a16:creationId xmlns:a16="http://schemas.microsoft.com/office/drawing/2014/main" id="{F6261811-F7BD-42DB-87FB-30BC93F0F62F}"/>
              </a:ext>
            </a:extLst>
          </p:cNvPr>
          <p:cNvSpPr txBox="1"/>
          <p:nvPr/>
        </p:nvSpPr>
        <p:spPr>
          <a:xfrm>
            <a:off x="4932040" y="1181798"/>
            <a:ext cx="4117202" cy="239806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s-MX"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Precio  Calidad  Peso  Variedad</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s-MX"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Tamaño  Materiales </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s-MX"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Ingredientes  Aspecto</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s-MX"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Garantías  Colores  Sabores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p>
        </p:txBody>
      </p:sp>
      <p:sp>
        <p:nvSpPr>
          <p:cNvPr id="13" name="Título 4">
            <a:extLst>
              <a:ext uri="{FF2B5EF4-FFF2-40B4-BE49-F238E27FC236}">
                <a16:creationId xmlns:a16="http://schemas.microsoft.com/office/drawing/2014/main" id="{FB928EFA-587A-452A-A43C-399A3639F6EF}"/>
              </a:ext>
            </a:extLst>
          </p:cNvPr>
          <p:cNvSpPr>
            <a:spLocks noGrp="1"/>
          </p:cNvSpPr>
          <p:nvPr>
            <p:ph type="ctrTitle"/>
          </p:nvPr>
        </p:nvSpPr>
        <p:spPr>
          <a:xfrm>
            <a:off x="5022684" y="20714"/>
            <a:ext cx="3935913" cy="1112393"/>
          </a:xfrm>
        </p:spPr>
        <p:txBody>
          <a:bodyPr vert="horz" lIns="91440" tIns="45720" rIns="91440" bIns="45720" rtlCol="0" anchor="ctr">
            <a:normAutofit/>
          </a:bodyPr>
          <a:lstStyle/>
          <a:p>
            <a:pPr algn="l">
              <a:lnSpc>
                <a:spcPct val="90000"/>
              </a:lnSpc>
            </a:pPr>
            <a:r>
              <a:rPr lang="es-MX" sz="2300" b="1" dirty="0"/>
              <a:t>PRINCIPALES TIPOS DE OBJECIONES</a:t>
            </a:r>
          </a:p>
        </p:txBody>
      </p:sp>
      <p:pic>
        <p:nvPicPr>
          <p:cNvPr id="9" name="Gráfico 8">
            <a:extLst>
              <a:ext uri="{FF2B5EF4-FFF2-40B4-BE49-F238E27FC236}">
                <a16:creationId xmlns:a16="http://schemas.microsoft.com/office/drawing/2014/main" id="{DDAEE693-45D4-45C1-9A9B-797AE8A02EA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503258"/>
            <a:ext cx="1331639" cy="640241"/>
          </a:xfrm>
          <a:prstGeom prst="rect">
            <a:avLst/>
          </a:prstGeom>
        </p:spPr>
      </p:pic>
    </p:spTree>
    <p:extLst>
      <p:ext uri="{BB962C8B-B14F-4D97-AF65-F5344CB8AC3E}">
        <p14:creationId xmlns:p14="http://schemas.microsoft.com/office/powerpoint/2010/main" val="301352032"/>
      </p:ext>
    </p:extLst>
  </p:cSld>
  <p:clrMapOvr>
    <a:masterClrMapping/>
  </p:clrMapOvr>
  <p:transition>
    <p:fad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ción1" id="{D2714666-AFC5-B348-9F9A-6129E34DA4A8}" vid="{73D1D135-5EE4-1742-809E-165DCA2A89F3}"/>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73FDCABA4991244981EF5F6D52F0477" ma:contentTypeVersion="4" ma:contentTypeDescription="Crear nuevo documento." ma:contentTypeScope="" ma:versionID="0e1ac00f7ba5ed6f203593c1ab593b8a">
  <xsd:schema xmlns:xsd="http://www.w3.org/2001/XMLSchema" xmlns:xs="http://www.w3.org/2001/XMLSchema" xmlns:p="http://schemas.microsoft.com/office/2006/metadata/properties" xmlns:ns2="a989ce3e-9558-4b4a-8bb0-bd5160a50d0f" xmlns:ns3="44c0ba94-1d29-40d8-9ccd-d15b1ed67ea1" targetNamespace="http://schemas.microsoft.com/office/2006/metadata/properties" ma:root="true" ma:fieldsID="6687b1ba79659d5416b748f663a4aefa" ns2:_="" ns3:_="">
    <xsd:import namespace="a989ce3e-9558-4b4a-8bb0-bd5160a50d0f"/>
    <xsd:import namespace="44c0ba94-1d29-40d8-9ccd-d15b1ed67ea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9ce3e-9558-4b4a-8bb0-bd5160a50d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c0ba94-1d29-40d8-9ccd-d15b1ed67ea1"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A80A07-C825-42D4-87D8-A5F04E7387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89ce3e-9558-4b4a-8bb0-bd5160a50d0f"/>
    <ds:schemaRef ds:uri="44c0ba94-1d29-40d8-9ccd-d15b1ed67e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D8694A-E5E8-4670-9528-13D339C8D131}">
  <ds:schemaRefs>
    <ds:schemaRef ds:uri="http://schemas.microsoft.com/sharepoint/v3/contenttype/forms"/>
  </ds:schemaRefs>
</ds:datastoreItem>
</file>

<file path=customXml/itemProps3.xml><?xml version="1.0" encoding="utf-8"?>
<ds:datastoreItem xmlns:ds="http://schemas.openxmlformats.org/officeDocument/2006/customXml" ds:itemID="{0894FA4A-8FF9-4D34-8701-996FF77B1B4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Plantilla-PPT-Evoltis Academy</Template>
  <TotalTime>380</TotalTime>
  <Words>717</Words>
  <Application>Microsoft Office PowerPoint</Application>
  <PresentationFormat>Presentación en pantalla (16:9)</PresentationFormat>
  <Paragraphs>98</Paragraphs>
  <Slides>16</Slides>
  <Notes>12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16</vt:i4>
      </vt:variant>
    </vt:vector>
  </HeadingPairs>
  <TitlesOfParts>
    <vt:vector size="23" baseType="lpstr">
      <vt:lpstr>Magra</vt:lpstr>
      <vt:lpstr>Arial</vt:lpstr>
      <vt:lpstr>Calibri</vt:lpstr>
      <vt:lpstr>FreeSans</vt:lpstr>
      <vt:lpstr>Candara</vt:lpstr>
      <vt:lpstr>Tema de Office</vt:lpstr>
      <vt:lpstr>1_Tema de Office</vt:lpstr>
      <vt:lpstr>Presentación de PowerPoint</vt:lpstr>
      <vt:lpstr>Presentación de PowerPoint</vt:lpstr>
      <vt:lpstr>Presentación de PowerPoint</vt:lpstr>
      <vt:lpstr>OBJECIONES Y CIERRES</vt:lpstr>
      <vt:lpstr>Recorreremos los siguientes contenidos- Módulo 2</vt:lpstr>
      <vt:lpstr>OBJECIONES</vt:lpstr>
      <vt:lpstr>OBJECIONES</vt:lpstr>
      <vt:lpstr>Manejo de objeciones- ¿Qué hacer?</vt:lpstr>
      <vt:lpstr>PRINCIPALES TIPOS DE OBJECIONES</vt:lpstr>
      <vt:lpstr>¿ POR QUE RAZONES PLANTEAN OBJECIONES LOS CLIENTES ?</vt:lpstr>
      <vt:lpstr>COMO RESPONDER A LAS OBJECIONES</vt:lpstr>
      <vt:lpstr>Presentación de PowerPoint</vt:lpstr>
      <vt:lpstr>Técnicas de cierre </vt:lpstr>
      <vt:lpstr>Técnicas de cierre </vt:lpstr>
      <vt:lpstr>¡Nos vemos en un próximo curso!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Marina Gomez</dc:creator>
  <cp:lastModifiedBy>Alexis  Prado</cp:lastModifiedBy>
  <cp:revision>33</cp:revision>
  <dcterms:created xsi:type="dcterms:W3CDTF">2021-08-02T15:15:26Z</dcterms:created>
  <dcterms:modified xsi:type="dcterms:W3CDTF">2021-11-16T22:01:28Z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0x010100673FDCABA4991244981EF5F6D52F0477</vt:lpwstr>
  </property>
</Properties>
</file>