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20"/>
  </p:notesMasterIdLst>
  <p:sldIdLst>
    <p:sldId id="300" r:id="rId6"/>
    <p:sldId id="299" r:id="rId7"/>
    <p:sldId id="259" r:id="rId8"/>
    <p:sldId id="475" r:id="rId9"/>
    <p:sldId id="460" r:id="rId10"/>
    <p:sldId id="476" r:id="rId11"/>
    <p:sldId id="501" r:id="rId12"/>
    <p:sldId id="503" r:id="rId13"/>
    <p:sldId id="502" r:id="rId14"/>
    <p:sldId id="504" r:id="rId15"/>
    <p:sldId id="505" r:id="rId16"/>
    <p:sldId id="506" r:id="rId17"/>
    <p:sldId id="492" r:id="rId18"/>
    <p:sldId id="257"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andara" panose="020E0502030303020204" pitchFamily="34" charset="0"/>
      <p:regular r:id="rId25"/>
      <p:bold r:id="rId26"/>
      <p:italic r:id="rId27"/>
      <p:boldItalic r:id="rId28"/>
    </p:embeddedFont>
    <p:embeddedFont>
      <p:font typeface="FreeSans" panose="020B0504020202020204" charset="0"/>
      <p:regular r:id="rId29"/>
      <p:bold r:id="rId30"/>
      <p:italic r:id="rId31"/>
      <p:boldItalic r:id="rId32"/>
    </p:embeddedFont>
    <p:embeddedFont>
      <p:font typeface="Magra" panose="020B0604020202020204" charset="0"/>
      <p:regular r:id="rId33"/>
      <p:bold r:id="rId34"/>
    </p:embeddedFont>
  </p:embeddedFontLst>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D86"/>
    <a:srgbClr val="8CCFF0"/>
    <a:srgbClr val="91BA0E"/>
    <a:srgbClr val="E2F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88"/>
  </p:normalViewPr>
  <p:slideViewPr>
    <p:cSldViewPr>
      <p:cViewPr>
        <p:scale>
          <a:sx n="100" d="100"/>
          <a:sy n="100" d="100"/>
        </p:scale>
        <p:origin x="516" y="-5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8FD82-E47B-48FF-AC72-D386BEBD8514}" type="datetimeFigureOut">
              <a:rPr lang="es-AR" smtClean="0"/>
              <a:pPr/>
              <a:t>16/11/2021</a:t>
            </a:fld>
            <a:endParaRPr lang="es-AR"/>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2A275C-C728-4C20-A7A4-2084CF1ECD48}"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02A275C-C728-4C20-A7A4-2084CF1ECD48}" type="slidenum">
              <a:rPr lang="es-AR" smtClean="0"/>
              <a:pPr/>
              <a:t>2</a:t>
            </a:fld>
            <a:endParaRPr lang="es-AR"/>
          </a:p>
        </p:txBody>
      </p:sp>
    </p:spTree>
    <p:extLst>
      <p:ext uri="{BB962C8B-B14F-4D97-AF65-F5344CB8AC3E}">
        <p14:creationId xmlns:p14="http://schemas.microsoft.com/office/powerpoint/2010/main" val="3390871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247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02A275C-C728-4C20-A7A4-2084CF1ECD48}" type="slidenum">
              <a:rPr lang="es-AR" smtClean="0"/>
              <a:pPr/>
              <a:t>3</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E02A275C-C728-4C20-A7A4-2084CF1ECD48}" type="slidenum">
              <a:rPr lang="es-AR" smtClean="0"/>
              <a:pPr/>
              <a:t>4</a:t>
            </a:fld>
            <a:endParaRPr lang="es-AR" dirty="0"/>
          </a:p>
        </p:txBody>
      </p:sp>
    </p:spTree>
    <p:extLst>
      <p:ext uri="{BB962C8B-B14F-4D97-AF65-F5344CB8AC3E}">
        <p14:creationId xmlns:p14="http://schemas.microsoft.com/office/powerpoint/2010/main" val="3411629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02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A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414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A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928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54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A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189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A275C-C728-4C20-A7A4-2084CF1ECD48}" type="slidenum">
              <a:rPr kumimoji="0" lang="es-A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A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288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2063937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2711687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75572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96048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994035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821630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163854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412268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1346453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749166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4781"/>
            <a:ext cx="2057400" cy="3290888"/>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154781"/>
            <a:ext cx="6019800" cy="329088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extLst>
      <p:ext uri="{BB962C8B-B14F-4D97-AF65-F5344CB8AC3E}">
        <p14:creationId xmlns:p14="http://schemas.microsoft.com/office/powerpoint/2010/main" val="3161326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3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AR"/>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4 Marcador de fecha"/>
          <p:cNvSpPr>
            <a:spLocks noGrp="1"/>
          </p:cNvSpPr>
          <p:nvPr>
            <p:ph type="dt" sz="half" idx="10"/>
          </p:nvPr>
        </p:nvSpPr>
        <p:spPr/>
        <p:txBody>
          <a:bodyPr/>
          <a:lstStyle/>
          <a:p>
            <a:fld id="{4A99B9FD-2677-4B7D-8C78-88F1CF17E368}" type="datetimeFigureOut">
              <a:rPr lang="es-AR" smtClean="0"/>
              <a:pPr/>
              <a:t>16/11/2021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B320C90-B164-4627-9C80-CB37FE26A336}"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320C90-B164-4627-9C80-CB37FE26A336}"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99B9FD-2677-4B7D-8C78-88F1CF17E368}" type="datetimeFigureOut">
              <a:rPr lang="es-AR" smtClean="0"/>
              <a:pPr/>
              <a:t>16/11/2021</a:t>
            </a:fld>
            <a:endParaRPr lang="es-AR"/>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B320C90-B164-4627-9C80-CB37FE26A336}" type="slidenum">
              <a:rPr lang="es-AR" smtClean="0"/>
              <a:pPr/>
              <a:t>‹Nº›</a:t>
            </a:fld>
            <a:endParaRPr lang="es-AR"/>
          </a:p>
        </p:txBody>
      </p:sp>
    </p:spTree>
    <p:extLst>
      <p:ext uri="{BB962C8B-B14F-4D97-AF65-F5344CB8AC3E}">
        <p14:creationId xmlns:p14="http://schemas.microsoft.com/office/powerpoint/2010/main" val="4131669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13.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34E0491-4740-C248-8595-A2331AEFD9B3}"/>
              </a:ext>
            </a:extLst>
          </p:cNvPr>
          <p:cNvSpPr/>
          <p:nvPr/>
        </p:nvSpPr>
        <p:spPr>
          <a:xfrm>
            <a:off x="0" y="0"/>
            <a:ext cx="9144000" cy="5143500"/>
          </a:xfrm>
          <a:prstGeom prst="rect">
            <a:avLst/>
          </a:prstGeom>
          <a:solidFill>
            <a:srgbClr val="FCF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350"/>
          </a:p>
        </p:txBody>
      </p:sp>
      <p:pic>
        <p:nvPicPr>
          <p:cNvPr id="5" name="Imagen 4" descr="Imagen que contiene Patrón de fondo&#10;&#10;Descripción generada automáticamente">
            <a:extLst>
              <a:ext uri="{FF2B5EF4-FFF2-40B4-BE49-F238E27FC236}">
                <a16:creationId xmlns:a16="http://schemas.microsoft.com/office/drawing/2014/main" id="{1CD33E7A-FDE5-C64A-855B-A00B89E95AE5}"/>
              </a:ext>
            </a:extLst>
          </p:cNvPr>
          <p:cNvPicPr>
            <a:picLocks noChangeAspect="1"/>
          </p:cNvPicPr>
          <p:nvPr/>
        </p:nvPicPr>
        <p:blipFill>
          <a:blip r:embed="rId2"/>
          <a:stretch>
            <a:fillRect/>
          </a:stretch>
        </p:blipFill>
        <p:spPr>
          <a:xfrm>
            <a:off x="876824" y="2057400"/>
            <a:ext cx="2139696" cy="1028700"/>
          </a:xfrm>
          <a:prstGeom prst="rect">
            <a:avLst/>
          </a:prstGeom>
        </p:spPr>
      </p:pic>
    </p:spTree>
    <p:extLst>
      <p:ext uri="{BB962C8B-B14F-4D97-AF65-F5344CB8AC3E}">
        <p14:creationId xmlns:p14="http://schemas.microsoft.com/office/powerpoint/2010/main" val="1237621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82C27B7E-C38B-4503-80C7-A1EBAD374739}"/>
              </a:ext>
            </a:extLst>
          </p:cNvPr>
          <p:cNvPicPr>
            <a:picLocks noChangeAspect="1"/>
          </p:cNvPicPr>
          <p:nvPr/>
        </p:nvPicPr>
        <p:blipFill>
          <a:blip r:embed="rId3" cstate="print">
            <a:extLst>
              <a:ext uri="{28A0092B-C50C-407E-A947-70E740481C1C}">
                <a14:useLocalDpi xmlns:a14="http://schemas.microsoft.com/office/drawing/2010/main" val="0"/>
              </a:ext>
            </a:extLst>
          </a:blip>
          <a:srcRect l="6871" r="6871"/>
          <a:stretch/>
        </p:blipFill>
        <p:spPr>
          <a:xfrm>
            <a:off x="2483768" y="10"/>
            <a:ext cx="6660231" cy="51434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75411" y="-201689"/>
            <a:ext cx="4159374" cy="1424934"/>
          </a:xfrm>
        </p:spPr>
        <p:txBody>
          <a:bodyPr vert="horz" lIns="91440" tIns="45720" rIns="91440" bIns="45720" rtlCol="0" anchor="ctr">
            <a:normAutofit/>
          </a:bodyPr>
          <a:lstStyle/>
          <a:p>
            <a:pPr algn="l">
              <a:lnSpc>
                <a:spcPct val="90000"/>
              </a:lnSpc>
            </a:pPr>
            <a:r>
              <a:rPr lang="es-MX" sz="2300" b="1" dirty="0"/>
              <a:t>Acompañar y dirigir</a:t>
            </a:r>
            <a:endParaRPr lang="en-US" sz="2300" b="1" dirty="0"/>
          </a:p>
        </p:txBody>
      </p:sp>
      <p:sp>
        <p:nvSpPr>
          <p:cNvPr id="13" name="CuadroTexto 12">
            <a:extLst>
              <a:ext uri="{FF2B5EF4-FFF2-40B4-BE49-F238E27FC236}">
                <a16:creationId xmlns:a16="http://schemas.microsoft.com/office/drawing/2014/main" id="{8A0DB876-9CFF-48AE-9C6E-5F912FB9CD35}"/>
              </a:ext>
            </a:extLst>
          </p:cNvPr>
          <p:cNvSpPr txBox="1"/>
          <p:nvPr/>
        </p:nvSpPr>
        <p:spPr>
          <a:xfrm>
            <a:off x="87705" y="1181050"/>
            <a:ext cx="4117202" cy="266429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Ejemplo:</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-Acompañar, Acompañar, Acompañar, Dirigir</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 “Mientras revisas esta información y selecciones el producto que mas te interese, podes preguntarme lo que necesites, para que puedas tomar una decisión”.</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Acompañar: mientras revisas esta información.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Acompañar: y seleccionas el producto que te interesa.</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Acompañar: puedes preguntarme lo que necesites.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Dirigir: para que puedas tomar una decisión.</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7131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Imagen 10">
            <a:extLst>
              <a:ext uri="{FF2B5EF4-FFF2-40B4-BE49-F238E27FC236}">
                <a16:creationId xmlns:a16="http://schemas.microsoft.com/office/drawing/2014/main" id="{68A13246-520A-489F-BB7D-9579ED3BEC93}"/>
              </a:ext>
            </a:extLst>
          </p:cNvPr>
          <p:cNvPicPr>
            <a:picLocks noChangeAspect="1"/>
          </p:cNvPicPr>
          <p:nvPr/>
        </p:nvPicPr>
        <p:blipFill>
          <a:blip r:embed="rId3" cstate="print">
            <a:extLst>
              <a:ext uri="{28A0092B-C50C-407E-A947-70E740481C1C}">
                <a14:useLocalDpi xmlns:a14="http://schemas.microsoft.com/office/drawing/2010/main" val="0"/>
              </a:ext>
            </a:extLst>
          </a:blip>
          <a:srcRect l="3001" r="3001"/>
          <a:stretch/>
        </p:blipFill>
        <p:spPr>
          <a:xfrm>
            <a:off x="20" y="10"/>
            <a:ext cx="7252212" cy="5143490"/>
          </a:xfrm>
          <a:prstGeom prst="rect">
            <a:avLst/>
          </a:prstGeom>
        </p:spPr>
      </p:pic>
      <p:sp>
        <p:nvSpPr>
          <p:cNvPr id="28"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CuadroTexto 11">
            <a:extLst>
              <a:ext uri="{FF2B5EF4-FFF2-40B4-BE49-F238E27FC236}">
                <a16:creationId xmlns:a16="http://schemas.microsoft.com/office/drawing/2014/main" id="{F6261811-F7BD-42DB-87FB-30BC93F0F62F}"/>
              </a:ext>
            </a:extLst>
          </p:cNvPr>
          <p:cNvSpPr txBox="1"/>
          <p:nvPr/>
        </p:nvSpPr>
        <p:spPr>
          <a:xfrm>
            <a:off x="4897304" y="1153811"/>
            <a:ext cx="3935913" cy="221002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1- Presentación/saludo</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2- Frase gancho/inicio</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3- Argumentación </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4- Objeciones e indagación</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5- Cierre comercial </a:t>
            </a:r>
          </a:p>
        </p:txBody>
      </p:sp>
      <p:sp>
        <p:nvSpPr>
          <p:cNvPr id="13" name="Título 4">
            <a:extLst>
              <a:ext uri="{FF2B5EF4-FFF2-40B4-BE49-F238E27FC236}">
                <a16:creationId xmlns:a16="http://schemas.microsoft.com/office/drawing/2014/main" id="{FB928EFA-587A-452A-A43C-399A3639F6EF}"/>
              </a:ext>
            </a:extLst>
          </p:cNvPr>
          <p:cNvSpPr>
            <a:spLocks noGrp="1"/>
          </p:cNvSpPr>
          <p:nvPr>
            <p:ph type="ctrTitle"/>
          </p:nvPr>
        </p:nvSpPr>
        <p:spPr>
          <a:xfrm>
            <a:off x="5022684" y="20714"/>
            <a:ext cx="3935913" cy="1112393"/>
          </a:xfrm>
        </p:spPr>
        <p:txBody>
          <a:bodyPr vert="horz" lIns="91440" tIns="45720" rIns="91440" bIns="45720" rtlCol="0" anchor="ctr">
            <a:normAutofit/>
          </a:bodyPr>
          <a:lstStyle/>
          <a:p>
            <a:pPr algn="l">
              <a:lnSpc>
                <a:spcPct val="90000"/>
              </a:lnSpc>
            </a:pPr>
            <a:r>
              <a:rPr lang="es-MX" sz="2300" b="1" dirty="0"/>
              <a:t>Abordaje comercial - PITCH</a:t>
            </a:r>
          </a:p>
        </p:txBody>
      </p:sp>
      <p:pic>
        <p:nvPicPr>
          <p:cNvPr id="7" name="Gráfico 6">
            <a:extLst>
              <a:ext uri="{FF2B5EF4-FFF2-40B4-BE49-F238E27FC236}">
                <a16:creationId xmlns:a16="http://schemas.microsoft.com/office/drawing/2014/main" id="{9A26CCE0-BFF3-42B1-B94B-DF41188EAC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19741510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Imagen 10">
            <a:extLst>
              <a:ext uri="{FF2B5EF4-FFF2-40B4-BE49-F238E27FC236}">
                <a16:creationId xmlns:a16="http://schemas.microsoft.com/office/drawing/2014/main" id="{68A13246-520A-489F-BB7D-9579ED3BEC93}"/>
              </a:ext>
            </a:extLst>
          </p:cNvPr>
          <p:cNvPicPr>
            <a:picLocks noChangeAspect="1"/>
          </p:cNvPicPr>
          <p:nvPr/>
        </p:nvPicPr>
        <p:blipFill>
          <a:blip r:embed="rId3" cstate="print">
            <a:extLst>
              <a:ext uri="{28A0092B-C50C-407E-A947-70E740481C1C}">
                <a14:useLocalDpi xmlns:a14="http://schemas.microsoft.com/office/drawing/2010/main" val="0"/>
              </a:ext>
            </a:extLst>
          </a:blip>
          <a:srcRect l="3001" r="3001"/>
          <a:stretch/>
        </p:blipFill>
        <p:spPr>
          <a:xfrm>
            <a:off x="20" y="10"/>
            <a:ext cx="7252212" cy="5143490"/>
          </a:xfrm>
          <a:prstGeom prst="rect">
            <a:avLst/>
          </a:prstGeom>
        </p:spPr>
      </p:pic>
      <p:sp>
        <p:nvSpPr>
          <p:cNvPr id="28"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CuadroTexto 11">
            <a:extLst>
              <a:ext uri="{FF2B5EF4-FFF2-40B4-BE49-F238E27FC236}">
                <a16:creationId xmlns:a16="http://schemas.microsoft.com/office/drawing/2014/main" id="{F6261811-F7BD-42DB-87FB-30BC93F0F62F}"/>
              </a:ext>
            </a:extLst>
          </p:cNvPr>
          <p:cNvSpPr txBox="1"/>
          <p:nvPr/>
        </p:nvSpPr>
        <p:spPr>
          <a:xfrm>
            <a:off x="191027" y="1079312"/>
            <a:ext cx="3935913" cy="96099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La presentación institucional y personal.</a:t>
            </a:r>
          </a:p>
          <a:p>
            <a:pPr marL="0" marR="0" lvl="0" indent="0" algn="l" defTabSz="914400" rtl="0" eaLnBrk="1" fontAlgn="auto" latinLnBrk="0" hangingPunct="1">
              <a:lnSpc>
                <a:spcPct val="150000"/>
              </a:lnSpc>
              <a:spcBef>
                <a:spcPts val="0"/>
              </a:spcBef>
              <a:spcAft>
                <a:spcPts val="600"/>
              </a:spcAft>
              <a:buClrTx/>
              <a:buSzTx/>
              <a:buFontTx/>
              <a:buNone/>
              <a:tabLst/>
              <a:defRPr/>
            </a:pPr>
            <a:r>
              <a:rPr lang="es-MX" sz="1400" b="1" dirty="0">
                <a:solidFill>
                  <a:prstClr val="black"/>
                </a:solidFill>
                <a:effectLst>
                  <a:outerShdw blurRad="38100" dist="38100" dir="2700000" algn="tl">
                    <a:srgbClr val="000000">
                      <a:alpha val="43137"/>
                    </a:srgbClr>
                  </a:outerShdw>
                </a:effectLst>
                <a:latin typeface="Calibri"/>
              </a:rPr>
              <a:t>“Mi nombre es Alexis Prado de “Evoltis”…</a:t>
            </a: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3" name="Título 4">
            <a:extLst>
              <a:ext uri="{FF2B5EF4-FFF2-40B4-BE49-F238E27FC236}">
                <a16:creationId xmlns:a16="http://schemas.microsoft.com/office/drawing/2014/main" id="{FB928EFA-587A-452A-A43C-399A3639F6EF}"/>
              </a:ext>
            </a:extLst>
          </p:cNvPr>
          <p:cNvSpPr>
            <a:spLocks noGrp="1"/>
          </p:cNvSpPr>
          <p:nvPr>
            <p:ph type="ctrTitle"/>
          </p:nvPr>
        </p:nvSpPr>
        <p:spPr>
          <a:xfrm>
            <a:off x="234429" y="223715"/>
            <a:ext cx="3329460" cy="619844"/>
          </a:xfr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p>
            <a:pPr algn="l">
              <a:lnSpc>
                <a:spcPct val="90000"/>
              </a:lnSpc>
            </a:pPr>
            <a:r>
              <a:rPr lang="es-MX" sz="2300" b="1" dirty="0">
                <a:effectLst>
                  <a:outerShdw blurRad="38100" dist="38100" dir="2700000" algn="tl">
                    <a:srgbClr val="000000">
                      <a:alpha val="43137"/>
                    </a:srgbClr>
                  </a:outerShdw>
                </a:effectLst>
              </a:rPr>
              <a:t>1-Presentación/saludo</a:t>
            </a:r>
          </a:p>
        </p:txBody>
      </p:sp>
      <p:sp>
        <p:nvSpPr>
          <p:cNvPr id="8" name="CuadroTexto 7">
            <a:extLst>
              <a:ext uri="{FF2B5EF4-FFF2-40B4-BE49-F238E27FC236}">
                <a16:creationId xmlns:a16="http://schemas.microsoft.com/office/drawing/2014/main" id="{5731F5D3-630D-4289-8396-2C3C11B0CA50}"/>
              </a:ext>
            </a:extLst>
          </p:cNvPr>
          <p:cNvSpPr txBox="1"/>
          <p:nvPr/>
        </p:nvSpPr>
        <p:spPr>
          <a:xfrm>
            <a:off x="4878965" y="1106696"/>
            <a:ext cx="3797491" cy="93361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25000" lnSpcReduction="20000"/>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lang="es-MX" sz="4000" b="1" dirty="0">
                <a:solidFill>
                  <a:prstClr val="black"/>
                </a:solidFill>
                <a:effectLst>
                  <a:outerShdw blurRad="38100" dist="38100" dir="2700000" algn="tl">
                    <a:srgbClr val="000000">
                      <a:alpha val="43137"/>
                    </a:srgbClr>
                  </a:outerShdw>
                </a:effectLst>
                <a:latin typeface="Calibri"/>
              </a:rPr>
              <a:t>C</a:t>
            </a:r>
            <a:r>
              <a:rPr kumimoji="0" lang="es-MX"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aptar la atención del Cliente y generar interés desde el comienzo. </a:t>
            </a:r>
            <a:br>
              <a:rPr kumimoji="0" lang="es-MX"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br>
            <a:r>
              <a:rPr kumimoji="0" lang="es-MX"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Es breve y precisa. Una solución. </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Puede ser afirmación o pregunta.</a:t>
            </a:r>
          </a:p>
          <a:p>
            <a:pPr marL="0" marR="0" lvl="0" indent="0" algn="l" defTabSz="914400" rtl="0" eaLnBrk="1" fontAlgn="auto" latinLnBrk="0" hangingPunct="1">
              <a:lnSpc>
                <a:spcPct val="150000"/>
              </a:lnSpc>
              <a:spcBef>
                <a:spcPts val="0"/>
              </a:spcBef>
              <a:spcAft>
                <a:spcPts val="600"/>
              </a:spcAft>
              <a:buClrTx/>
              <a:buSzTx/>
              <a:buFontTx/>
              <a:buNone/>
              <a:tabLst/>
              <a:defRPr/>
            </a:pP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9" name="Título 4">
            <a:extLst>
              <a:ext uri="{FF2B5EF4-FFF2-40B4-BE49-F238E27FC236}">
                <a16:creationId xmlns:a16="http://schemas.microsoft.com/office/drawing/2014/main" id="{5D2AE232-2E45-4665-9CED-7635E1A3C8BE}"/>
              </a:ext>
            </a:extLst>
          </p:cNvPr>
          <p:cNvSpPr txBox="1">
            <a:spLocks/>
          </p:cNvSpPr>
          <p:nvPr/>
        </p:nvSpPr>
        <p:spPr>
          <a:xfrm>
            <a:off x="5004048" y="243426"/>
            <a:ext cx="3329460" cy="61984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accent2"/>
                </a:solidFill>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pPr algn="l">
              <a:lnSpc>
                <a:spcPct val="90000"/>
              </a:lnSpc>
            </a:pPr>
            <a:r>
              <a:rPr lang="es-MX" sz="2300" b="1" dirty="0">
                <a:solidFill>
                  <a:schemeClr val="accent1"/>
                </a:solidFill>
                <a:effectLst>
                  <a:outerShdw blurRad="38100" dist="38100" dir="2700000" algn="tl">
                    <a:srgbClr val="000000">
                      <a:alpha val="43137"/>
                    </a:srgbClr>
                  </a:outerShdw>
                </a:effectLst>
              </a:rPr>
              <a:t>2- Frase gancho/inicio</a:t>
            </a:r>
          </a:p>
        </p:txBody>
      </p:sp>
      <p:sp>
        <p:nvSpPr>
          <p:cNvPr id="10" name="Título 4">
            <a:extLst>
              <a:ext uri="{FF2B5EF4-FFF2-40B4-BE49-F238E27FC236}">
                <a16:creationId xmlns:a16="http://schemas.microsoft.com/office/drawing/2014/main" id="{9B1BA7B4-EA08-472F-8549-2595B6C3F317}"/>
              </a:ext>
            </a:extLst>
          </p:cNvPr>
          <p:cNvSpPr txBox="1">
            <a:spLocks/>
          </p:cNvSpPr>
          <p:nvPr/>
        </p:nvSpPr>
        <p:spPr>
          <a:xfrm>
            <a:off x="234429" y="2662139"/>
            <a:ext cx="3329460" cy="61984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accent2"/>
                </a:solidFill>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pPr algn="l">
              <a:lnSpc>
                <a:spcPct val="90000"/>
              </a:lnSpc>
            </a:pPr>
            <a:r>
              <a:rPr lang="es-MX" sz="2300" b="1" dirty="0">
                <a:solidFill>
                  <a:schemeClr val="accent1"/>
                </a:solidFill>
                <a:effectLst>
                  <a:outerShdw blurRad="38100" dist="38100" dir="2700000" algn="tl">
                    <a:srgbClr val="000000">
                      <a:alpha val="43137"/>
                    </a:srgbClr>
                  </a:outerShdw>
                </a:effectLst>
              </a:rPr>
              <a:t>3- Argumentación </a:t>
            </a:r>
          </a:p>
        </p:txBody>
      </p:sp>
      <p:sp>
        <p:nvSpPr>
          <p:cNvPr id="14" name="CuadroTexto 13">
            <a:extLst>
              <a:ext uri="{FF2B5EF4-FFF2-40B4-BE49-F238E27FC236}">
                <a16:creationId xmlns:a16="http://schemas.microsoft.com/office/drawing/2014/main" id="{189E60ED-ADD6-4829-81D1-8B4A8C6255F2}"/>
              </a:ext>
            </a:extLst>
          </p:cNvPr>
          <p:cNvSpPr txBox="1"/>
          <p:nvPr/>
        </p:nvSpPr>
        <p:spPr>
          <a:xfrm>
            <a:off x="260237" y="3597381"/>
            <a:ext cx="3797491" cy="933614"/>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77500" lnSpcReduction="20000"/>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lang="es-MX" sz="1400" b="1" dirty="0">
                <a:solidFill>
                  <a:prstClr val="black"/>
                </a:solidFill>
                <a:effectLst>
                  <a:outerShdw blurRad="38100" dist="38100" dir="2700000" algn="tl">
                    <a:srgbClr val="000000">
                      <a:alpha val="43137"/>
                    </a:srgbClr>
                  </a:outerShdw>
                </a:effectLst>
                <a:latin typeface="Calibri"/>
              </a:rPr>
              <a:t>Presentación del producto/servicio. </a:t>
            </a:r>
          </a:p>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Concreto,</a:t>
            </a:r>
            <a:r>
              <a:rPr lang="es-MX" sz="1400" b="1" dirty="0">
                <a:solidFill>
                  <a:prstClr val="black"/>
                </a:solidFill>
                <a:effectLst>
                  <a:outerShdw blurRad="38100" dist="38100" dir="2700000" algn="tl">
                    <a:srgbClr val="000000">
                      <a:alpha val="43137"/>
                    </a:srgbClr>
                  </a:outerShdw>
                </a:effectLst>
                <a:latin typeface="Calibri"/>
              </a:rPr>
              <a:t> claro y destacando los detalles mas valiosos de la oferta. </a:t>
            </a: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a:pP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sp>
        <p:nvSpPr>
          <p:cNvPr id="15" name="Título 4">
            <a:extLst>
              <a:ext uri="{FF2B5EF4-FFF2-40B4-BE49-F238E27FC236}">
                <a16:creationId xmlns:a16="http://schemas.microsoft.com/office/drawing/2014/main" id="{92F4C17F-E0ED-45DC-8B44-1C5ECDC51AA6}"/>
              </a:ext>
            </a:extLst>
          </p:cNvPr>
          <p:cNvSpPr txBox="1">
            <a:spLocks/>
          </p:cNvSpPr>
          <p:nvPr/>
        </p:nvSpPr>
        <p:spPr>
          <a:xfrm>
            <a:off x="5220072" y="2662139"/>
            <a:ext cx="3329460" cy="619844"/>
          </a:xfrm>
          <a:prstGeom prst="rect">
            <a:avLst/>
          </a:prstGeom>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accent2"/>
                </a:solidFill>
                <a:latin typeface="+mn-lt"/>
                <a:ea typeface="+mn-ea"/>
                <a:cs typeface="+mn-cs"/>
              </a:defRPr>
            </a:lvl1pPr>
            <a:lvl2pPr>
              <a:defRPr>
                <a:solidFill>
                  <a:schemeClr val="accent2"/>
                </a:solidFill>
                <a:latin typeface="+mn-lt"/>
                <a:ea typeface="+mn-ea"/>
                <a:cs typeface="+mn-cs"/>
              </a:defRPr>
            </a:lvl2pPr>
            <a:lvl3pPr>
              <a:defRPr>
                <a:solidFill>
                  <a:schemeClr val="accent2"/>
                </a:solidFill>
                <a:latin typeface="+mn-lt"/>
                <a:ea typeface="+mn-ea"/>
                <a:cs typeface="+mn-cs"/>
              </a:defRPr>
            </a:lvl3pPr>
            <a:lvl4pPr>
              <a:defRPr>
                <a:solidFill>
                  <a:schemeClr val="accent2"/>
                </a:solidFill>
                <a:latin typeface="+mn-lt"/>
                <a:ea typeface="+mn-ea"/>
                <a:cs typeface="+mn-cs"/>
              </a:defRPr>
            </a:lvl4pPr>
            <a:lvl5pPr>
              <a:defRPr>
                <a:solidFill>
                  <a:schemeClr val="accent2"/>
                </a:solidFill>
                <a:latin typeface="+mn-lt"/>
                <a:ea typeface="+mn-ea"/>
                <a:cs typeface="+mn-cs"/>
              </a:defRPr>
            </a:lvl5pPr>
            <a:lvl6pPr>
              <a:defRPr>
                <a:solidFill>
                  <a:schemeClr val="accent2"/>
                </a:solidFill>
                <a:latin typeface="+mn-lt"/>
                <a:ea typeface="+mn-ea"/>
                <a:cs typeface="+mn-cs"/>
              </a:defRPr>
            </a:lvl6pPr>
            <a:lvl7pPr>
              <a:defRPr>
                <a:solidFill>
                  <a:schemeClr val="accent2"/>
                </a:solidFill>
                <a:latin typeface="+mn-lt"/>
                <a:ea typeface="+mn-ea"/>
                <a:cs typeface="+mn-cs"/>
              </a:defRPr>
            </a:lvl7pPr>
            <a:lvl8pPr>
              <a:defRPr>
                <a:solidFill>
                  <a:schemeClr val="accent2"/>
                </a:solidFill>
                <a:latin typeface="+mn-lt"/>
                <a:ea typeface="+mn-ea"/>
                <a:cs typeface="+mn-cs"/>
              </a:defRPr>
            </a:lvl8pPr>
            <a:lvl9pPr>
              <a:defRPr>
                <a:solidFill>
                  <a:schemeClr val="accent2"/>
                </a:solidFill>
                <a:latin typeface="+mn-lt"/>
                <a:ea typeface="+mn-ea"/>
                <a:cs typeface="+mn-cs"/>
              </a:defRPr>
            </a:lvl9pPr>
          </a:lstStyle>
          <a:p>
            <a:pPr algn="l">
              <a:lnSpc>
                <a:spcPct val="90000"/>
              </a:lnSpc>
            </a:pPr>
            <a:r>
              <a:rPr lang="es-MX" sz="2300" b="1" dirty="0">
                <a:effectLst>
                  <a:outerShdw blurRad="38100" dist="38100" dir="2700000" algn="tl">
                    <a:srgbClr val="000000">
                      <a:alpha val="43137"/>
                    </a:srgbClr>
                  </a:outerShdw>
                </a:effectLst>
              </a:rPr>
              <a:t>4-indagación</a:t>
            </a:r>
          </a:p>
        </p:txBody>
      </p:sp>
      <p:sp>
        <p:nvSpPr>
          <p:cNvPr id="16" name="CuadroTexto 15">
            <a:extLst>
              <a:ext uri="{FF2B5EF4-FFF2-40B4-BE49-F238E27FC236}">
                <a16:creationId xmlns:a16="http://schemas.microsoft.com/office/drawing/2014/main" id="{477FAF01-3FC9-400D-8005-B7EEBE022885}"/>
              </a:ext>
            </a:extLst>
          </p:cNvPr>
          <p:cNvSpPr txBox="1"/>
          <p:nvPr/>
        </p:nvSpPr>
        <p:spPr>
          <a:xfrm>
            <a:off x="4843544" y="3597381"/>
            <a:ext cx="3935913" cy="960998"/>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20000"/>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Las buenas preguntas nos darán información sobre el posible cliente. Ej. Capacidad de pago o financiación. Si es la persona decisora de la compra. Etc. </a:t>
            </a:r>
          </a:p>
          <a:p>
            <a:pPr marL="0" marR="0" lvl="0" indent="0" algn="l" defTabSz="914400" rtl="0" eaLnBrk="1" fontAlgn="auto" latinLnBrk="0" hangingPunct="1">
              <a:lnSpc>
                <a:spcPct val="150000"/>
              </a:lnSpc>
              <a:spcBef>
                <a:spcPts val="0"/>
              </a:spcBef>
              <a:spcAft>
                <a:spcPts val="600"/>
              </a:spcAft>
              <a:buClrTx/>
              <a:buSzTx/>
              <a:buFontTx/>
              <a:buNone/>
              <a:tabLst/>
              <a:defRPr/>
            </a:pP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600"/>
              </a:spcAft>
              <a:buClrTx/>
              <a:buSzTx/>
              <a:buFontTx/>
              <a:buNone/>
              <a:tabLst/>
              <a:defRPr/>
            </a:pPr>
            <a:endPar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pic>
        <p:nvPicPr>
          <p:cNvPr id="17" name="Gráfico 16">
            <a:extLst>
              <a:ext uri="{FF2B5EF4-FFF2-40B4-BE49-F238E27FC236}">
                <a16:creationId xmlns:a16="http://schemas.microsoft.com/office/drawing/2014/main" id="{FF6178A3-2440-49C6-94FD-395251C14E5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182684380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Imagen 4" descr="Una persona sentada en un escritorio&#10;&#10;Descripción generada automáticamente con confianza media">
            <a:extLst>
              <a:ext uri="{FF2B5EF4-FFF2-40B4-BE49-F238E27FC236}">
                <a16:creationId xmlns:a16="http://schemas.microsoft.com/office/drawing/2014/main" id="{DB35154E-A33A-4BD5-8F5A-E94D70D2AE70}"/>
              </a:ext>
            </a:extLst>
          </p:cNvPr>
          <p:cNvPicPr>
            <a:picLocks noChangeAspect="1"/>
          </p:cNvPicPr>
          <p:nvPr/>
        </p:nvPicPr>
        <p:blipFill rotWithShape="1">
          <a:blip r:embed="rId2">
            <a:extLst>
              <a:ext uri="{28A0092B-C50C-407E-A947-70E740481C1C}">
                <a14:useLocalDpi xmlns:a14="http://schemas.microsoft.com/office/drawing/2010/main" val="0"/>
              </a:ext>
            </a:extLst>
          </a:blip>
          <a:srcRect t="4566" r="23297" b="4523"/>
          <a:stretch/>
        </p:blipFill>
        <p:spPr>
          <a:xfrm>
            <a:off x="2642616" y="10"/>
            <a:ext cx="6501384" cy="5143490"/>
          </a:xfrm>
          <a:prstGeom prst="rect">
            <a:avLst/>
          </a:prstGeom>
        </p:spPr>
      </p:pic>
      <p:sp>
        <p:nvSpPr>
          <p:cNvPr id="13" name="Rectangle 1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ítulo 1">
            <a:extLst>
              <a:ext uri="{FF2B5EF4-FFF2-40B4-BE49-F238E27FC236}">
                <a16:creationId xmlns:a16="http://schemas.microsoft.com/office/drawing/2014/main" id="{CAA4CD5C-418E-42C1-81EC-8350FD6FE94C}"/>
              </a:ext>
            </a:extLst>
          </p:cNvPr>
          <p:cNvSpPr>
            <a:spLocks noGrp="1"/>
          </p:cNvSpPr>
          <p:nvPr>
            <p:ph type="title"/>
          </p:nvPr>
        </p:nvSpPr>
        <p:spPr>
          <a:xfrm>
            <a:off x="326481" y="1203598"/>
            <a:ext cx="3017520" cy="2664296"/>
          </a:xfrm>
        </p:spPr>
        <p:txBody>
          <a:bodyPr vert="horz" lIns="91440" tIns="45720" rIns="91440" bIns="45720" rtlCol="0" anchor="b">
            <a:normAutofit fontScale="90000"/>
          </a:bodyPr>
          <a:lstStyle/>
          <a:p>
            <a:pPr algn="l">
              <a:lnSpc>
                <a:spcPct val="90000"/>
              </a:lnSpc>
            </a:pPr>
            <a:r>
              <a:rPr lang="en-US" sz="3600" dirty="0"/>
              <a:t>¡Rebates de </a:t>
            </a:r>
            <a:r>
              <a:rPr lang="en-US" sz="3600" dirty="0" err="1"/>
              <a:t>objeciones</a:t>
            </a:r>
            <a:r>
              <a:rPr lang="en-US" sz="3600" dirty="0"/>
              <a:t> y </a:t>
            </a:r>
            <a:r>
              <a:rPr lang="en-US" sz="3600" dirty="0" err="1"/>
              <a:t>cierres</a:t>
            </a:r>
            <a:r>
              <a:rPr lang="en-US" sz="3600" dirty="0"/>
              <a:t> lo </a:t>
            </a:r>
            <a:r>
              <a:rPr lang="en-US" sz="3600" dirty="0" err="1"/>
              <a:t>abordaremos</a:t>
            </a:r>
            <a:r>
              <a:rPr lang="en-US" sz="3600" dirty="0"/>
              <a:t> </a:t>
            </a:r>
            <a:r>
              <a:rPr lang="en-US" sz="3600" dirty="0" err="1"/>
              <a:t>en</a:t>
            </a:r>
            <a:r>
              <a:rPr lang="en-US" sz="3600" dirty="0"/>
              <a:t> </a:t>
            </a:r>
            <a:r>
              <a:rPr lang="en-US" sz="3600" dirty="0" err="1"/>
              <a:t>el</a:t>
            </a:r>
            <a:r>
              <a:rPr lang="en-US" sz="3600" dirty="0"/>
              <a:t> </a:t>
            </a:r>
            <a:r>
              <a:rPr lang="en-US" sz="3600" dirty="0" err="1"/>
              <a:t>próximo</a:t>
            </a:r>
            <a:r>
              <a:rPr lang="en-US" sz="3600" dirty="0"/>
              <a:t> modulo!</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áfico 8">
            <a:extLst>
              <a:ext uri="{FF2B5EF4-FFF2-40B4-BE49-F238E27FC236}">
                <a16:creationId xmlns:a16="http://schemas.microsoft.com/office/drawing/2014/main" id="{EE769B46-7840-4180-9DC5-9ACFBB60DA1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86813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CF7D63FB-F17E-C942-A29C-C93EF58E5C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3848" y="1787877"/>
            <a:ext cx="3722928" cy="178995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413E518D-2D35-6247-A364-97F220F4EE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7824" y="1569820"/>
            <a:ext cx="4630001" cy="2226066"/>
          </a:xfrm>
          <a:prstGeom prst="rect">
            <a:avLst/>
          </a:prstGeom>
        </p:spPr>
      </p:pic>
    </p:spTree>
    <p:extLst>
      <p:ext uri="{BB962C8B-B14F-4D97-AF65-F5344CB8AC3E}">
        <p14:creationId xmlns:p14="http://schemas.microsoft.com/office/powerpoint/2010/main" val="3052131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611560" y="1059582"/>
            <a:ext cx="4608512" cy="1955535"/>
          </a:xfrm>
          <a:prstGeom prst="rect">
            <a:avLst/>
          </a:prstGeom>
          <a:noFill/>
        </p:spPr>
        <p:txBody>
          <a:bodyPr wrap="square" rtlCol="0">
            <a:spAutoFit/>
          </a:bodyPr>
          <a:lstStyle/>
          <a:p>
            <a:pPr>
              <a:lnSpc>
                <a:spcPts val="4800"/>
              </a:lnSpc>
            </a:pPr>
            <a:r>
              <a:rPr lang="es-AR" sz="4800" b="1" dirty="0">
                <a:latin typeface="FreeSans" pitchFamily="34" charset="0"/>
                <a:ea typeface="FreeSans" pitchFamily="34" charset="0"/>
                <a:cs typeface="FreeSans" pitchFamily="34" charset="0"/>
              </a:rPr>
              <a:t>-</a:t>
            </a:r>
          </a:p>
          <a:p>
            <a:pPr>
              <a:lnSpc>
                <a:spcPts val="4800"/>
              </a:lnSpc>
            </a:pPr>
            <a:r>
              <a:rPr lang="es-AR" sz="4800" b="1">
                <a:latin typeface="FreeSans" pitchFamily="34" charset="0"/>
                <a:ea typeface="FreeSans" pitchFamily="34" charset="0"/>
                <a:cs typeface="FreeSans" pitchFamily="34" charset="0"/>
              </a:rPr>
              <a:t>Gestión Comercial</a:t>
            </a:r>
            <a:endParaRPr lang="es-AR" sz="4800" b="1" dirty="0">
              <a:latin typeface="FreeSans" pitchFamily="34" charset="0"/>
              <a:ea typeface="FreeSans" pitchFamily="34" charset="0"/>
              <a:cs typeface="FreeSans" pitchFamily="34" charset="0"/>
            </a:endParaRPr>
          </a:p>
        </p:txBody>
      </p:sp>
      <p:pic>
        <p:nvPicPr>
          <p:cNvPr id="4" name="Gráfico 3">
            <a:extLst>
              <a:ext uri="{FF2B5EF4-FFF2-40B4-BE49-F238E27FC236}">
                <a16:creationId xmlns:a16="http://schemas.microsoft.com/office/drawing/2014/main" id="{FCFB0C37-F4EC-3645-A4B8-674CE3B349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503258"/>
            <a:ext cx="1331639" cy="64024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D1D1BB-5D56-41F9-8A2E-12722FA43A48}"/>
              </a:ext>
            </a:extLst>
          </p:cNvPr>
          <p:cNvPicPr>
            <a:picLocks noChangeAspect="1"/>
          </p:cNvPicPr>
          <p:nvPr/>
        </p:nvPicPr>
        <p:blipFill>
          <a:blip r:embed="rId3">
            <a:extLst>
              <a:ext uri="{28A0092B-C50C-407E-A947-70E740481C1C}">
                <a14:useLocalDpi xmlns:a14="http://schemas.microsoft.com/office/drawing/2010/main" val="0"/>
              </a:ext>
            </a:extLst>
          </a:blip>
          <a:srcRect l="6620" r="6620"/>
          <a:stretch/>
        </p:blipFill>
        <p:spPr>
          <a:xfrm>
            <a:off x="0" y="0"/>
            <a:ext cx="9143999" cy="5143500"/>
          </a:xfrm>
          <a:prstGeom prst="rect">
            <a:avLst/>
          </a:prstGeom>
        </p:spPr>
      </p:pic>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971599" y="4155926"/>
            <a:ext cx="7200800" cy="792088"/>
          </a:xfr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nchor="ctr">
            <a:normAutofit/>
          </a:bodyPr>
          <a:lstStyle/>
          <a:p>
            <a:pPr algn="l"/>
            <a:r>
              <a:rPr lang="es-ES" b="1" dirty="0">
                <a:solidFill>
                  <a:srgbClr val="FFFFFF"/>
                </a:solidFill>
                <a:effectLst>
                  <a:outerShdw blurRad="38100" dist="38100" dir="2700000" algn="tl">
                    <a:srgbClr val="000000">
                      <a:alpha val="43137"/>
                    </a:srgbClr>
                  </a:outerShdw>
                </a:effectLst>
                <a:latin typeface="Magra" panose="02000000000000000000" pitchFamily="2" charset="0"/>
              </a:rPr>
              <a:t>OBJECIONES Y CIERRES</a:t>
            </a:r>
            <a:endParaRPr lang="es-AR" b="1" dirty="0">
              <a:solidFill>
                <a:srgbClr val="FFFFFF"/>
              </a:solidFill>
              <a:effectLst>
                <a:outerShdw blurRad="38100" dist="38100" dir="2700000" algn="tl">
                  <a:srgbClr val="000000">
                    <a:alpha val="43137"/>
                  </a:srgbClr>
                </a:outerShdw>
              </a:effectLst>
              <a:latin typeface="Magra" panose="02000000000000000000" pitchFamily="2" charset="0"/>
            </a:endParaRPr>
          </a:p>
        </p:txBody>
      </p:sp>
    </p:spTree>
    <p:extLst>
      <p:ext uri="{BB962C8B-B14F-4D97-AF65-F5344CB8AC3E}">
        <p14:creationId xmlns:p14="http://schemas.microsoft.com/office/powerpoint/2010/main" val="1239492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descr="https://image.freepik.com/free-photo/man-pointing-to-his-left_1149-10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2217" y="659192"/>
            <a:ext cx="3495193" cy="432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88"/>
          <p:cNvSpPr>
            <a:spLocks/>
          </p:cNvSpPr>
          <p:nvPr/>
        </p:nvSpPr>
        <p:spPr bwMode="auto">
          <a:xfrm>
            <a:off x="294227" y="1616869"/>
            <a:ext cx="128588" cy="76200"/>
          </a:xfrm>
          <a:custGeom>
            <a:avLst/>
            <a:gdLst>
              <a:gd name="T0" fmla="*/ 2147483646 w 574"/>
              <a:gd name="T1" fmla="*/ 2147483646 h 337"/>
              <a:gd name="T2" fmla="*/ 0 w 574"/>
              <a:gd name="T3" fmla="*/ 2147483646 h 337"/>
              <a:gd name="T4" fmla="*/ 2147483646 w 574"/>
              <a:gd name="T5" fmla="*/ 0 h 337"/>
              <a:gd name="T6" fmla="*/ 2147483646 w 574"/>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4" h="337">
                <a:moveTo>
                  <a:pt x="574" y="337"/>
                </a:moveTo>
                <a:lnTo>
                  <a:pt x="0" y="167"/>
                </a:lnTo>
                <a:lnTo>
                  <a:pt x="574" y="0"/>
                </a:lnTo>
                <a:lnTo>
                  <a:pt x="574" y="337"/>
                </a:lnTo>
                <a:close/>
              </a:path>
            </a:pathLst>
          </a:custGeom>
          <a:solidFill>
            <a:schemeClr val="tx1">
              <a:lumMod val="75000"/>
              <a:lumOff val="25000"/>
            </a:schemeClr>
          </a:solidFill>
          <a:ln>
            <a:noFill/>
          </a:ln>
        </p:spPr>
        <p:txBody>
          <a:bodyPr lIns="51435" tIns="25718" rIns="51435" bIns="25718"/>
          <a:lstStyle/>
          <a:p>
            <a:pPr>
              <a:defRPr/>
            </a:pPr>
            <a:endParaRPr lang="es-AR" sz="1200" dirty="0">
              <a:latin typeface="Candara" panose="020E0502030303020204" pitchFamily="34" charset="0"/>
            </a:endParaRPr>
          </a:p>
        </p:txBody>
      </p:sp>
      <p:sp>
        <p:nvSpPr>
          <p:cNvPr id="5" name="Freeform 96"/>
          <p:cNvSpPr>
            <a:spLocks/>
          </p:cNvSpPr>
          <p:nvPr/>
        </p:nvSpPr>
        <p:spPr bwMode="auto">
          <a:xfrm>
            <a:off x="294227" y="1654969"/>
            <a:ext cx="646509" cy="527447"/>
          </a:xfrm>
          <a:custGeom>
            <a:avLst/>
            <a:gdLst>
              <a:gd name="T0" fmla="*/ 0 w 2896"/>
              <a:gd name="T1" fmla="*/ 2147483646 h 2365"/>
              <a:gd name="T2" fmla="*/ 2147483646 w 2896"/>
              <a:gd name="T3" fmla="*/ 2147483646 h 2365"/>
              <a:gd name="T4" fmla="*/ 2147483646 w 2896"/>
              <a:gd name="T5" fmla="*/ 2147483646 h 2365"/>
              <a:gd name="T6" fmla="*/ 2147483646 w 2896"/>
              <a:gd name="T7" fmla="*/ 0 h 2365"/>
              <a:gd name="T8" fmla="*/ 2147483646 w 2896"/>
              <a:gd name="T9" fmla="*/ 2147483646 h 2365"/>
              <a:gd name="T10" fmla="*/ 0 w 2896"/>
              <a:gd name="T11" fmla="*/ 0 h 2365"/>
              <a:gd name="T12" fmla="*/ 0 w 2896"/>
              <a:gd name="T13" fmla="*/ 2147483646 h 2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6" h="2365">
                <a:moveTo>
                  <a:pt x="0" y="1934"/>
                </a:moveTo>
                <a:lnTo>
                  <a:pt x="1448" y="2365"/>
                </a:lnTo>
                <a:lnTo>
                  <a:pt x="2896" y="1934"/>
                </a:lnTo>
                <a:lnTo>
                  <a:pt x="2896" y="0"/>
                </a:lnTo>
                <a:lnTo>
                  <a:pt x="1448" y="429"/>
                </a:lnTo>
                <a:lnTo>
                  <a:pt x="0" y="0"/>
                </a:lnTo>
                <a:lnTo>
                  <a:pt x="0" y="1934"/>
                </a:lnTo>
                <a:close/>
              </a:path>
            </a:pathLst>
          </a:custGeom>
          <a:solidFill>
            <a:schemeClr val="bg1">
              <a:lumMod val="75000"/>
            </a:schemeClr>
          </a:solidFill>
          <a:ln>
            <a:noFill/>
          </a:ln>
        </p:spPr>
        <p:txBody>
          <a:bodyPr lIns="51435" tIns="25718" rIns="51435" bIns="25718"/>
          <a:lstStyle/>
          <a:p>
            <a:pPr>
              <a:defRPr/>
            </a:pPr>
            <a:endParaRPr lang="es-AR" sz="1200" dirty="0">
              <a:latin typeface="Candara" panose="020E0502030303020204" pitchFamily="34" charset="0"/>
            </a:endParaRPr>
          </a:p>
        </p:txBody>
      </p:sp>
      <p:sp>
        <p:nvSpPr>
          <p:cNvPr id="6" name="Freeform 97"/>
          <p:cNvSpPr>
            <a:spLocks/>
          </p:cNvSpPr>
          <p:nvPr/>
        </p:nvSpPr>
        <p:spPr bwMode="auto">
          <a:xfrm>
            <a:off x="294227" y="1654969"/>
            <a:ext cx="322659" cy="527447"/>
          </a:xfrm>
          <a:custGeom>
            <a:avLst/>
            <a:gdLst>
              <a:gd name="T0" fmla="*/ 2147483646 w 1448"/>
              <a:gd name="T1" fmla="*/ 2147483646 h 2365"/>
              <a:gd name="T2" fmla="*/ 2147483646 w 1448"/>
              <a:gd name="T3" fmla="*/ 2147483646 h 2365"/>
              <a:gd name="T4" fmla="*/ 2147483646 w 1448"/>
              <a:gd name="T5" fmla="*/ 2147483646 h 2365"/>
              <a:gd name="T6" fmla="*/ 0 w 1448"/>
              <a:gd name="T7" fmla="*/ 2147483646 h 2365"/>
              <a:gd name="T8" fmla="*/ 0 w 1448"/>
              <a:gd name="T9" fmla="*/ 0 h 2365"/>
              <a:gd name="T10" fmla="*/ 2147483646 w 1448"/>
              <a:gd name="T11" fmla="*/ 2147483646 h 2365"/>
              <a:gd name="T12" fmla="*/ 2147483646 w 1448"/>
              <a:gd name="T13" fmla="*/ 2147483646 h 23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8" h="2365">
                <a:moveTo>
                  <a:pt x="1448" y="2365"/>
                </a:moveTo>
                <a:lnTo>
                  <a:pt x="1448" y="2365"/>
                </a:lnTo>
                <a:lnTo>
                  <a:pt x="574" y="2105"/>
                </a:lnTo>
                <a:lnTo>
                  <a:pt x="0" y="1934"/>
                </a:lnTo>
                <a:lnTo>
                  <a:pt x="0" y="0"/>
                </a:lnTo>
                <a:lnTo>
                  <a:pt x="1448" y="429"/>
                </a:lnTo>
                <a:lnTo>
                  <a:pt x="1448" y="2365"/>
                </a:lnTo>
                <a:close/>
              </a:path>
            </a:pathLst>
          </a:custGeom>
          <a:solidFill>
            <a:schemeClr val="bg1">
              <a:lumMod val="75000"/>
            </a:schemeClr>
          </a:solidFill>
          <a:ln>
            <a:noFill/>
          </a:ln>
        </p:spPr>
        <p:txBody>
          <a:bodyPr lIns="51435" tIns="25718" rIns="51435" bIns="25718"/>
          <a:lstStyle/>
          <a:p>
            <a:pPr>
              <a:defRPr/>
            </a:pPr>
            <a:endParaRPr lang="es-AR" sz="900" dirty="0">
              <a:latin typeface="Candara" panose="020E0502030303020204" pitchFamily="34" charset="0"/>
            </a:endParaRPr>
          </a:p>
        </p:txBody>
      </p:sp>
      <p:sp>
        <p:nvSpPr>
          <p:cNvPr id="7" name="TextBox 1"/>
          <p:cNvSpPr txBox="1"/>
          <p:nvPr/>
        </p:nvSpPr>
        <p:spPr>
          <a:xfrm>
            <a:off x="249514" y="1721594"/>
            <a:ext cx="408647" cy="400110"/>
          </a:xfrm>
          <a:prstGeom prst="rect">
            <a:avLst/>
          </a:prstGeom>
        </p:spPr>
        <p:txBody>
          <a:bodyPr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r>
              <a:rPr lang="en-US" sz="2000" b="1" dirty="0">
                <a:latin typeface="Candara" panose="020E0502030303020204" pitchFamily="34" charset="0"/>
                <a:cs typeface="Narkisim" panose="020E0502050101010101" pitchFamily="34" charset="-79"/>
              </a:rPr>
              <a:t>01</a:t>
            </a:r>
          </a:p>
        </p:txBody>
      </p:sp>
      <p:sp>
        <p:nvSpPr>
          <p:cNvPr id="8" name="Freeform 87"/>
          <p:cNvSpPr>
            <a:spLocks/>
          </p:cNvSpPr>
          <p:nvPr/>
        </p:nvSpPr>
        <p:spPr bwMode="auto">
          <a:xfrm>
            <a:off x="832390" y="1616869"/>
            <a:ext cx="128588" cy="76200"/>
          </a:xfrm>
          <a:custGeom>
            <a:avLst/>
            <a:gdLst>
              <a:gd name="T0" fmla="*/ 0 w 574"/>
              <a:gd name="T1" fmla="*/ 2147483646 h 337"/>
              <a:gd name="T2" fmla="*/ 0 w 574"/>
              <a:gd name="T3" fmla="*/ 0 h 337"/>
              <a:gd name="T4" fmla="*/ 2147483646 w 574"/>
              <a:gd name="T5" fmla="*/ 2147483646 h 337"/>
              <a:gd name="T6" fmla="*/ 0 w 574"/>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4" h="337">
                <a:moveTo>
                  <a:pt x="0" y="337"/>
                </a:moveTo>
                <a:lnTo>
                  <a:pt x="0" y="0"/>
                </a:lnTo>
                <a:lnTo>
                  <a:pt x="574" y="167"/>
                </a:lnTo>
                <a:lnTo>
                  <a:pt x="0" y="337"/>
                </a:lnTo>
                <a:close/>
              </a:path>
            </a:pathLst>
          </a:custGeom>
          <a:solidFill>
            <a:schemeClr val="tx1">
              <a:lumMod val="75000"/>
              <a:lumOff val="25000"/>
            </a:schemeClr>
          </a:solidFill>
          <a:ln>
            <a:noFill/>
          </a:ln>
        </p:spPr>
        <p:txBody>
          <a:bodyPr lIns="51435" tIns="25718" rIns="51435" bIns="25718"/>
          <a:lstStyle/>
          <a:p>
            <a:pPr>
              <a:defRPr/>
            </a:pPr>
            <a:endParaRPr lang="es-AR" sz="1200" dirty="0">
              <a:latin typeface="Candara" panose="020E0502030303020204" pitchFamily="34" charset="0"/>
            </a:endParaRPr>
          </a:p>
        </p:txBody>
      </p:sp>
      <p:sp>
        <p:nvSpPr>
          <p:cNvPr id="9" name="Freeform 79"/>
          <p:cNvSpPr>
            <a:spLocks/>
          </p:cNvSpPr>
          <p:nvPr/>
        </p:nvSpPr>
        <p:spPr bwMode="auto">
          <a:xfrm>
            <a:off x="812149" y="2239566"/>
            <a:ext cx="128588" cy="75009"/>
          </a:xfrm>
          <a:custGeom>
            <a:avLst/>
            <a:gdLst>
              <a:gd name="T0" fmla="*/ 0 w 574"/>
              <a:gd name="T1" fmla="*/ 2147483646 h 337"/>
              <a:gd name="T2" fmla="*/ 0 w 574"/>
              <a:gd name="T3" fmla="*/ 0 h 337"/>
              <a:gd name="T4" fmla="*/ 2147483646 w 574"/>
              <a:gd name="T5" fmla="*/ 2147483646 h 337"/>
              <a:gd name="T6" fmla="*/ 0 w 574"/>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4" h="337">
                <a:moveTo>
                  <a:pt x="0" y="337"/>
                </a:moveTo>
                <a:lnTo>
                  <a:pt x="0" y="0"/>
                </a:lnTo>
                <a:lnTo>
                  <a:pt x="574" y="167"/>
                </a:lnTo>
                <a:lnTo>
                  <a:pt x="0"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es-AR" sz="1200" dirty="0">
              <a:latin typeface="Candara" panose="020E0502030303020204" pitchFamily="34" charset="0"/>
            </a:endParaRPr>
          </a:p>
        </p:txBody>
      </p:sp>
      <p:sp>
        <p:nvSpPr>
          <p:cNvPr id="10" name="Freeform 80"/>
          <p:cNvSpPr>
            <a:spLocks/>
          </p:cNvSpPr>
          <p:nvPr/>
        </p:nvSpPr>
        <p:spPr bwMode="auto">
          <a:xfrm>
            <a:off x="294227" y="2239566"/>
            <a:ext cx="128588" cy="75009"/>
          </a:xfrm>
          <a:custGeom>
            <a:avLst/>
            <a:gdLst>
              <a:gd name="T0" fmla="*/ 2147483646 w 574"/>
              <a:gd name="T1" fmla="*/ 2147483646 h 337"/>
              <a:gd name="T2" fmla="*/ 0 w 574"/>
              <a:gd name="T3" fmla="*/ 2147483646 h 337"/>
              <a:gd name="T4" fmla="*/ 2147483646 w 574"/>
              <a:gd name="T5" fmla="*/ 0 h 337"/>
              <a:gd name="T6" fmla="*/ 2147483646 w 574"/>
              <a:gd name="T7" fmla="*/ 2147483646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4" h="337">
                <a:moveTo>
                  <a:pt x="574" y="337"/>
                </a:moveTo>
                <a:lnTo>
                  <a:pt x="0" y="167"/>
                </a:lnTo>
                <a:lnTo>
                  <a:pt x="574" y="0"/>
                </a:lnTo>
                <a:lnTo>
                  <a:pt x="574" y="337"/>
                </a:lnTo>
                <a:close/>
              </a:path>
            </a:pathLst>
          </a:custGeom>
          <a:solidFill>
            <a:srgbClr val="8E65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es-AR" sz="1200" dirty="0">
              <a:latin typeface="Candara" panose="020E0502030303020204" pitchFamily="34" charset="0"/>
            </a:endParaRPr>
          </a:p>
        </p:txBody>
      </p:sp>
      <p:sp>
        <p:nvSpPr>
          <p:cNvPr id="11" name="Freeform 100"/>
          <p:cNvSpPr>
            <a:spLocks/>
          </p:cNvSpPr>
          <p:nvPr/>
        </p:nvSpPr>
        <p:spPr bwMode="auto">
          <a:xfrm>
            <a:off x="294227" y="2276476"/>
            <a:ext cx="646509" cy="527447"/>
          </a:xfrm>
          <a:custGeom>
            <a:avLst/>
            <a:gdLst>
              <a:gd name="T0" fmla="*/ 0 w 2896"/>
              <a:gd name="T1" fmla="*/ 2147483646 h 2364"/>
              <a:gd name="T2" fmla="*/ 2147483646 w 2896"/>
              <a:gd name="T3" fmla="*/ 2147483646 h 2364"/>
              <a:gd name="T4" fmla="*/ 2147483646 w 2896"/>
              <a:gd name="T5" fmla="*/ 2147483646 h 2364"/>
              <a:gd name="T6" fmla="*/ 2147483646 w 2896"/>
              <a:gd name="T7" fmla="*/ 0 h 2364"/>
              <a:gd name="T8" fmla="*/ 2147483646 w 2896"/>
              <a:gd name="T9" fmla="*/ 2147483646 h 2364"/>
              <a:gd name="T10" fmla="*/ 0 w 2896"/>
              <a:gd name="T11" fmla="*/ 0 h 2364"/>
              <a:gd name="T12" fmla="*/ 0 w 2896"/>
              <a:gd name="T13" fmla="*/ 2147483646 h 23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6" h="2364">
                <a:moveTo>
                  <a:pt x="0" y="1934"/>
                </a:moveTo>
                <a:lnTo>
                  <a:pt x="1448" y="2364"/>
                </a:lnTo>
                <a:lnTo>
                  <a:pt x="2896" y="1934"/>
                </a:lnTo>
                <a:lnTo>
                  <a:pt x="2896" y="0"/>
                </a:lnTo>
                <a:lnTo>
                  <a:pt x="1448" y="429"/>
                </a:lnTo>
                <a:lnTo>
                  <a:pt x="0" y="0"/>
                </a:lnTo>
                <a:lnTo>
                  <a:pt x="0" y="1934"/>
                </a:lnTo>
                <a:close/>
              </a:path>
            </a:pathLst>
          </a:custGeom>
          <a:solidFill>
            <a:srgbClr val="E6A4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es-AR" sz="1200" dirty="0">
              <a:latin typeface="Candara" panose="020E0502030303020204" pitchFamily="34" charset="0"/>
            </a:endParaRPr>
          </a:p>
        </p:txBody>
      </p:sp>
      <p:sp>
        <p:nvSpPr>
          <p:cNvPr id="12" name="Freeform 101"/>
          <p:cNvSpPr>
            <a:spLocks/>
          </p:cNvSpPr>
          <p:nvPr/>
        </p:nvSpPr>
        <p:spPr bwMode="auto">
          <a:xfrm>
            <a:off x="294227" y="2276476"/>
            <a:ext cx="322659" cy="527447"/>
          </a:xfrm>
          <a:custGeom>
            <a:avLst/>
            <a:gdLst>
              <a:gd name="T0" fmla="*/ 2147483646 w 1448"/>
              <a:gd name="T1" fmla="*/ 2147483646 h 2364"/>
              <a:gd name="T2" fmla="*/ 2147483646 w 1448"/>
              <a:gd name="T3" fmla="*/ 2147483646 h 2364"/>
              <a:gd name="T4" fmla="*/ 0 w 1448"/>
              <a:gd name="T5" fmla="*/ 2147483646 h 2364"/>
              <a:gd name="T6" fmla="*/ 0 w 1448"/>
              <a:gd name="T7" fmla="*/ 0 h 2364"/>
              <a:gd name="T8" fmla="*/ 2147483646 w 1448"/>
              <a:gd name="T9" fmla="*/ 2147483646 h 2364"/>
              <a:gd name="T10" fmla="*/ 2147483646 w 1448"/>
              <a:gd name="T11" fmla="*/ 2147483646 h 23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8" h="2364">
                <a:moveTo>
                  <a:pt x="1448" y="2364"/>
                </a:moveTo>
                <a:lnTo>
                  <a:pt x="1448" y="2364"/>
                </a:lnTo>
                <a:lnTo>
                  <a:pt x="0" y="1934"/>
                </a:lnTo>
                <a:lnTo>
                  <a:pt x="0" y="0"/>
                </a:lnTo>
                <a:lnTo>
                  <a:pt x="1448" y="429"/>
                </a:lnTo>
                <a:lnTo>
                  <a:pt x="1448" y="2364"/>
                </a:lnTo>
                <a:close/>
              </a:path>
            </a:pathLst>
          </a:custGeom>
          <a:solidFill>
            <a:srgbClr val="FFB400"/>
          </a:solidFill>
          <a:ln>
            <a:noFill/>
          </a:ln>
          <a:extLst>
            <a:ext uri="{91240B29-F687-4F45-9708-019B960494DF}">
              <a14:hiddenLine xmlns:a14="http://schemas.microsoft.com/office/drawing/2010/main" w="9525">
                <a:solidFill>
                  <a:srgbClr val="000000"/>
                </a:solidFill>
                <a:round/>
                <a:headEnd/>
                <a:tailEnd/>
              </a14:hiddenLine>
            </a:ext>
          </a:extLst>
        </p:spPr>
        <p:txBody>
          <a:bodyPr lIns="51435" tIns="25718" rIns="51435" bIns="25718"/>
          <a:lstStyle/>
          <a:p>
            <a:endParaRPr lang="es-AR" sz="1200" dirty="0">
              <a:latin typeface="Candara" panose="020E0502030303020204" pitchFamily="34" charset="0"/>
            </a:endParaRPr>
          </a:p>
        </p:txBody>
      </p:sp>
      <p:sp>
        <p:nvSpPr>
          <p:cNvPr id="13" name="TextBox 98"/>
          <p:cNvSpPr txBox="1"/>
          <p:nvPr/>
        </p:nvSpPr>
        <p:spPr>
          <a:xfrm>
            <a:off x="179512" y="2342160"/>
            <a:ext cx="582876" cy="400110"/>
          </a:xfrm>
          <a:prstGeom prst="rect">
            <a:avLst/>
          </a:prstGeom>
        </p:spPr>
        <p:txBody>
          <a:bodyPr wrap="square" anchor="ctr">
            <a:sp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r>
              <a:rPr lang="en-US" sz="2000" b="1" dirty="0">
                <a:latin typeface="Candara" panose="020E0502030303020204" pitchFamily="34" charset="0"/>
                <a:cs typeface="Narkisim" panose="020E0502050101010101" pitchFamily="34" charset="-79"/>
              </a:rPr>
              <a:t>02</a:t>
            </a:r>
          </a:p>
        </p:txBody>
      </p:sp>
      <p:grpSp>
        <p:nvGrpSpPr>
          <p:cNvPr id="3" name="Grupo 2"/>
          <p:cNvGrpSpPr/>
          <p:nvPr/>
        </p:nvGrpSpPr>
        <p:grpSpPr>
          <a:xfrm>
            <a:off x="1276492" y="2253854"/>
            <a:ext cx="2082404" cy="429815"/>
            <a:chOff x="2222500" y="3005138"/>
            <a:chExt cx="2776538" cy="573087"/>
          </a:xfrm>
        </p:grpSpPr>
        <p:sp>
          <p:nvSpPr>
            <p:cNvPr id="30" name="Rectangle 122"/>
            <p:cNvSpPr/>
            <p:nvPr/>
          </p:nvSpPr>
          <p:spPr bwMode="auto">
            <a:xfrm>
              <a:off x="2222500" y="3005138"/>
              <a:ext cx="58738" cy="573087"/>
            </a:xfrm>
            <a:prstGeom prst="rect">
              <a:avLst/>
            </a:prstGeom>
            <a:solidFill>
              <a:srgbClr val="E6A4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25" dirty="0">
                <a:latin typeface="Magra" panose="02000000000000000000" pitchFamily="2" charset="0"/>
              </a:endParaRPr>
            </a:p>
          </p:txBody>
        </p:sp>
        <p:sp>
          <p:nvSpPr>
            <p:cNvPr id="35" name="CuadroTexto 13"/>
            <p:cNvSpPr txBox="1">
              <a:spLocks noChangeArrowheads="1"/>
            </p:cNvSpPr>
            <p:nvPr/>
          </p:nvSpPr>
          <p:spPr bwMode="auto">
            <a:xfrm>
              <a:off x="2500313" y="3032125"/>
              <a:ext cx="2498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s-AR" sz="2100" dirty="0">
                  <a:solidFill>
                    <a:srgbClr val="E6A400"/>
                  </a:solidFill>
                  <a:latin typeface="Magra" panose="02000000000000000000" pitchFamily="2" charset="0"/>
                  <a:cs typeface="Vijaya" panose="020B0604020202020204" pitchFamily="34" charset="0"/>
                </a:rPr>
                <a:t>Abordaje comercial</a:t>
              </a:r>
              <a:endParaRPr lang="es-AR" sz="2100" dirty="0">
                <a:solidFill>
                  <a:srgbClr val="E6A400"/>
                </a:solidFill>
                <a:latin typeface="Magra" panose="02000000000000000000" pitchFamily="2" charset="0"/>
              </a:endParaRPr>
            </a:p>
          </p:txBody>
        </p:sp>
      </p:grpSp>
      <p:grpSp>
        <p:nvGrpSpPr>
          <p:cNvPr id="2" name="Grupo 1"/>
          <p:cNvGrpSpPr/>
          <p:nvPr/>
        </p:nvGrpSpPr>
        <p:grpSpPr>
          <a:xfrm>
            <a:off x="1276492" y="1607344"/>
            <a:ext cx="2072879" cy="451247"/>
            <a:chOff x="2222500" y="2143125"/>
            <a:chExt cx="2763838" cy="601663"/>
          </a:xfrm>
        </p:grpSpPr>
        <p:sp>
          <p:nvSpPr>
            <p:cNvPr id="29" name="Rectangle 104"/>
            <p:cNvSpPr/>
            <p:nvPr/>
          </p:nvSpPr>
          <p:spPr bwMode="auto">
            <a:xfrm>
              <a:off x="2222500" y="2173288"/>
              <a:ext cx="57150" cy="571500"/>
            </a:xfrm>
            <a:prstGeom prst="rect">
              <a:avLst/>
            </a:prstGeom>
            <a:solidFill>
              <a:srgbClr val="4AB6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25" dirty="0">
                <a:latin typeface="Magra" panose="02000000000000000000" pitchFamily="2" charset="0"/>
              </a:endParaRPr>
            </a:p>
          </p:txBody>
        </p:sp>
        <p:sp>
          <p:nvSpPr>
            <p:cNvPr id="34" name="CuadroTexto 13"/>
            <p:cNvSpPr txBox="1">
              <a:spLocks noChangeArrowheads="1"/>
            </p:cNvSpPr>
            <p:nvPr/>
          </p:nvSpPr>
          <p:spPr bwMode="auto">
            <a:xfrm>
              <a:off x="2487613" y="2143125"/>
              <a:ext cx="2498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s-AR" sz="2100" dirty="0">
                  <a:solidFill>
                    <a:schemeClr val="bg1">
                      <a:lumMod val="50000"/>
                    </a:schemeClr>
                  </a:solidFill>
                  <a:latin typeface="Magra" panose="02000000000000000000" pitchFamily="2" charset="0"/>
                  <a:cs typeface="Vijaya" panose="020B0604020202020204" pitchFamily="34" charset="0"/>
                </a:rPr>
                <a:t>Acompasamiento</a:t>
              </a:r>
            </a:p>
          </p:txBody>
        </p:sp>
      </p:grpSp>
      <p:sp>
        <p:nvSpPr>
          <p:cNvPr id="54" name="Título 1">
            <a:extLst>
              <a:ext uri="{FF2B5EF4-FFF2-40B4-BE49-F238E27FC236}">
                <a16:creationId xmlns:a16="http://schemas.microsoft.com/office/drawing/2014/main" id="{C86E5629-D8C3-45CA-BA06-5E1E367B7AD3}"/>
              </a:ext>
            </a:extLst>
          </p:cNvPr>
          <p:cNvSpPr>
            <a:spLocks noGrp="1"/>
          </p:cNvSpPr>
          <p:nvPr>
            <p:ph type="title"/>
          </p:nvPr>
        </p:nvSpPr>
        <p:spPr>
          <a:xfrm>
            <a:off x="500102" y="211881"/>
            <a:ext cx="7886700" cy="994172"/>
          </a:xfrm>
        </p:spPr>
        <p:txBody>
          <a:bodyPr>
            <a:normAutofit fontScale="90000"/>
          </a:bodyPr>
          <a:lstStyle/>
          <a:p>
            <a:r>
              <a:rPr lang="es-AR" dirty="0">
                <a:latin typeface="Magra" panose="02000000000000000000" pitchFamily="2" charset="0"/>
              </a:rPr>
              <a:t>Recorreremos los siguientes contenidos- Módulo 1</a:t>
            </a:r>
          </a:p>
        </p:txBody>
      </p:sp>
      <p:pic>
        <p:nvPicPr>
          <p:cNvPr id="32" name="Gráfico 31">
            <a:extLst>
              <a:ext uri="{FF2B5EF4-FFF2-40B4-BE49-F238E27FC236}">
                <a16:creationId xmlns:a16="http://schemas.microsoft.com/office/drawing/2014/main" id="{C25124AD-2BBD-4EBE-AE48-98F14A8A31E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1066317455"/>
      </p:ext>
    </p:extLst>
  </p:cSld>
  <p:clrMapOvr>
    <a:masterClrMapping/>
  </p:clrMapOvr>
  <mc:AlternateContent xmlns:mc="http://schemas.openxmlformats.org/markup-compatibility/2006" xmlns:p14="http://schemas.microsoft.com/office/powerpoint/2010/main">
    <mc:Choice Requires="p14">
      <p:transition spd="slow" p14:dur="2000" advTm="42029"/>
    </mc:Choice>
    <mc:Fallback xmlns="">
      <p:transition spd="slow" advTm="420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4935403" y="278689"/>
            <a:ext cx="3851460" cy="764745"/>
          </a:xfrm>
        </p:spPr>
        <p:txBody>
          <a:bodyPr vert="horz" lIns="91440" tIns="45720" rIns="91440" bIns="45720" rtlCol="0" anchor="ctr">
            <a:normAutofit/>
          </a:bodyPr>
          <a:lstStyle/>
          <a:p>
            <a:pPr>
              <a:lnSpc>
                <a:spcPct val="90000"/>
              </a:lnSpc>
            </a:pPr>
            <a:r>
              <a:rPr lang="es-MX" sz="2800" b="1" dirty="0">
                <a:effectLst>
                  <a:outerShdw blurRad="38100" dist="38100" dir="2700000" algn="tl">
                    <a:srgbClr val="000000">
                      <a:alpha val="43137"/>
                    </a:srgbClr>
                  </a:outerShdw>
                </a:effectLst>
              </a:rPr>
              <a:t>ACOMPASAMIENTO</a:t>
            </a:r>
          </a:p>
        </p:txBody>
      </p:sp>
      <p:pic>
        <p:nvPicPr>
          <p:cNvPr id="4" name="Imagen 3">
            <a:extLst>
              <a:ext uri="{FF2B5EF4-FFF2-40B4-BE49-F238E27FC236}">
                <a16:creationId xmlns:a16="http://schemas.microsoft.com/office/drawing/2014/main" id="{6E0172E3-DE54-41AA-BAA5-74D123E0CB54}"/>
              </a:ext>
            </a:extLst>
          </p:cNvPr>
          <p:cNvPicPr>
            <a:picLocks noChangeAspect="1"/>
          </p:cNvPicPr>
          <p:nvPr/>
        </p:nvPicPr>
        <p:blipFill>
          <a:blip r:embed="rId3" cstate="print">
            <a:extLst>
              <a:ext uri="{28A0092B-C50C-407E-A947-70E740481C1C}">
                <a14:useLocalDpi xmlns:a14="http://schemas.microsoft.com/office/drawing/2010/main" val="0"/>
              </a:ext>
            </a:extLst>
          </a:blip>
          <a:srcRect l="17540" r="17540"/>
          <a:stretch/>
        </p:blipFill>
        <p:spPr>
          <a:xfrm>
            <a:off x="20" y="10"/>
            <a:ext cx="5004028" cy="5138656"/>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uadroTexto 5">
            <a:extLst>
              <a:ext uri="{FF2B5EF4-FFF2-40B4-BE49-F238E27FC236}">
                <a16:creationId xmlns:a16="http://schemas.microsoft.com/office/drawing/2014/main" id="{E86AB513-12D1-449A-96D6-DB661DAD1B5C}"/>
              </a:ext>
            </a:extLst>
          </p:cNvPr>
          <p:cNvSpPr txBox="1"/>
          <p:nvPr/>
        </p:nvSpPr>
        <p:spPr>
          <a:xfrm>
            <a:off x="5000203" y="1495815"/>
            <a:ext cx="3817567" cy="179601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s-MX" sz="15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Cuando las personas entablan una comunicación real, se produce, más allá de las palabras, una sensación de comodidad o bienestar, que se refleja a nivel corporal. Esta manifestación conductual que se produce a nivel inconsciente, puede ser reproducida a nivel consciente, gracias a los signos exteriores que los manifiestan</a:t>
            </a:r>
          </a:p>
        </p:txBody>
      </p:sp>
      <p:pic>
        <p:nvPicPr>
          <p:cNvPr id="8" name="Gráfico 7">
            <a:extLst>
              <a:ext uri="{FF2B5EF4-FFF2-40B4-BE49-F238E27FC236}">
                <a16:creationId xmlns:a16="http://schemas.microsoft.com/office/drawing/2014/main" id="{42E4C4FD-BE5A-4132-B2D7-52977974AA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17392226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82C27B7E-C38B-4503-80C7-A1EBAD374739}"/>
              </a:ext>
            </a:extLst>
          </p:cNvPr>
          <p:cNvPicPr>
            <a:picLocks noChangeAspect="1"/>
          </p:cNvPicPr>
          <p:nvPr/>
        </p:nvPicPr>
        <p:blipFill>
          <a:blip r:embed="rId3" cstate="print">
            <a:extLst>
              <a:ext uri="{28A0092B-C50C-407E-A947-70E740481C1C}">
                <a14:useLocalDpi xmlns:a14="http://schemas.microsoft.com/office/drawing/2010/main" val="0"/>
              </a:ext>
            </a:extLst>
          </a:blip>
          <a:srcRect l="6095" r="6095"/>
          <a:stretch/>
        </p:blipFill>
        <p:spPr>
          <a:xfrm flipH="1">
            <a:off x="2452276" y="10"/>
            <a:ext cx="6660231" cy="51434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75411" y="-201689"/>
            <a:ext cx="4159374" cy="1424934"/>
          </a:xfrm>
        </p:spPr>
        <p:txBody>
          <a:bodyPr vert="horz" lIns="91440" tIns="45720" rIns="91440" bIns="45720" rtlCol="0" anchor="ctr">
            <a:normAutofit/>
          </a:bodyPr>
          <a:lstStyle/>
          <a:p>
            <a:pPr algn="l">
              <a:lnSpc>
                <a:spcPct val="90000"/>
              </a:lnSpc>
            </a:pPr>
            <a:r>
              <a:rPr lang="es-MX" sz="2300" b="1" dirty="0"/>
              <a:t>ACOMPASAMIENTO</a:t>
            </a:r>
            <a:endParaRPr lang="en-US" sz="2300" b="1" dirty="0"/>
          </a:p>
        </p:txBody>
      </p:sp>
      <p:sp>
        <p:nvSpPr>
          <p:cNvPr id="10" name="CuadroTexto 9">
            <a:extLst>
              <a:ext uri="{FF2B5EF4-FFF2-40B4-BE49-F238E27FC236}">
                <a16:creationId xmlns:a16="http://schemas.microsoft.com/office/drawing/2014/main" id="{F5AACE01-FC90-4669-B717-C28681078A51}"/>
              </a:ext>
            </a:extLst>
          </p:cNvPr>
          <p:cNvSpPr txBox="1"/>
          <p:nvPr/>
        </p:nvSpPr>
        <p:spPr>
          <a:xfrm>
            <a:off x="87705" y="4490738"/>
            <a:ext cx="7868671" cy="33855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Calibri"/>
                <a:ea typeface="+mn-ea"/>
                <a:cs typeface="+mn-cs"/>
              </a:rPr>
              <a:t>Acompasar: esto significa espejar o igualar el lenguaje corporal y/o la voz del otro</a:t>
            </a:r>
          </a:p>
        </p:txBody>
      </p:sp>
      <p:sp>
        <p:nvSpPr>
          <p:cNvPr id="13" name="CuadroTexto 12">
            <a:extLst>
              <a:ext uri="{FF2B5EF4-FFF2-40B4-BE49-F238E27FC236}">
                <a16:creationId xmlns:a16="http://schemas.microsoft.com/office/drawing/2014/main" id="{8A0DB876-9CFF-48AE-9C6E-5F912FB9CD35}"/>
              </a:ext>
            </a:extLst>
          </p:cNvPr>
          <p:cNvSpPr txBox="1"/>
          <p:nvPr/>
        </p:nvSpPr>
        <p:spPr>
          <a:xfrm>
            <a:off x="87705" y="1053850"/>
            <a:ext cx="4117202" cy="238304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Atención centrada principalmente en el otro (afiliación). Sintonizar nuestro propio cuerpo y nuestra forma de hablar con los aspectos más relevantes de la conducta de la otra persona. Nos “acoplamos” en aspectos como:</a:t>
            </a:r>
            <a:br>
              <a:rPr kumimoji="0" lang="es-MX" sz="1400" b="0" i="0" u="none" strike="noStrike" kern="1200" cap="none" spc="0" normalizeH="0" baseline="0" noProof="0" dirty="0">
                <a:ln>
                  <a:noFill/>
                </a:ln>
                <a:solidFill>
                  <a:prstClr val="black"/>
                </a:solidFill>
                <a:effectLst/>
                <a:uLnTx/>
                <a:uFillTx/>
                <a:latin typeface="Calibri"/>
                <a:ea typeface="+mn-ea"/>
                <a:cs typeface="+mn-cs"/>
              </a:rPr>
            </a:br>
            <a:r>
              <a:rPr kumimoji="0" lang="es-MX" sz="1400" b="1" i="0" u="none" strike="noStrike" kern="1200" cap="none" spc="0" normalizeH="0" baseline="0" noProof="0" dirty="0">
                <a:ln>
                  <a:noFill/>
                </a:ln>
                <a:solidFill>
                  <a:prstClr val="black"/>
                </a:solidFill>
                <a:effectLst/>
                <a:uLnTx/>
                <a:uFillTx/>
                <a:latin typeface="Calibri"/>
                <a:ea typeface="+mn-ea"/>
                <a:cs typeface="+mn-cs"/>
              </a:rPr>
              <a:t>EL CUERPO</a:t>
            </a:r>
            <a:r>
              <a:rPr kumimoji="0" lang="es-MX" sz="1400" b="0" i="0" u="none" strike="noStrike" kern="1200" cap="none" spc="0" normalizeH="0" baseline="0" noProof="0" dirty="0">
                <a:ln>
                  <a:noFill/>
                </a:ln>
                <a:solidFill>
                  <a:prstClr val="black"/>
                </a:solidFill>
                <a:effectLst/>
                <a:uLnTx/>
                <a:uFillTx/>
                <a:latin typeface="Calibri"/>
                <a:ea typeface="+mn-ea"/>
                <a:cs typeface="+mn-cs"/>
              </a:rPr>
              <a:t>, postura, movimientos, respiración, ademanes</a:t>
            </a:r>
            <a:r>
              <a:rPr lang="es-MX" sz="1400" dirty="0">
                <a:solidFill>
                  <a:prstClr val="black"/>
                </a:solidFill>
                <a:latin typeface="Calibri"/>
              </a:rPr>
              <a:t>, </a:t>
            </a:r>
            <a:r>
              <a:rPr kumimoji="0" lang="es-MX" sz="1400" b="0" i="0" u="none" strike="noStrike" kern="1200" cap="none" spc="0" normalizeH="0" baseline="0" noProof="0" dirty="0">
                <a:ln>
                  <a:noFill/>
                </a:ln>
                <a:solidFill>
                  <a:prstClr val="black"/>
                </a:solidFill>
                <a:effectLst/>
                <a:uLnTx/>
                <a:uFillTx/>
                <a:latin typeface="Calibri"/>
                <a:ea typeface="+mn-ea"/>
                <a:cs typeface="+mn-cs"/>
              </a:rPr>
              <a:t>gestos, inclinaciones.</a:t>
            </a:r>
            <a:br>
              <a:rPr kumimoji="0" lang="es-MX" sz="1400" b="0" i="0" u="none" strike="noStrike" kern="1200" cap="none" spc="0" normalizeH="0" baseline="0" noProof="0" dirty="0">
                <a:ln>
                  <a:noFill/>
                </a:ln>
                <a:solidFill>
                  <a:prstClr val="black"/>
                </a:solidFill>
                <a:effectLst/>
                <a:uLnTx/>
                <a:uFillTx/>
                <a:latin typeface="Calibri"/>
                <a:ea typeface="+mn-ea"/>
                <a:cs typeface="+mn-cs"/>
              </a:rPr>
            </a:br>
            <a:r>
              <a:rPr kumimoji="0" lang="es-MX" sz="1400" b="1" i="0" u="none" strike="noStrike" kern="1200" cap="none" spc="0" normalizeH="0" baseline="0" noProof="0" dirty="0">
                <a:ln>
                  <a:noFill/>
                </a:ln>
                <a:solidFill>
                  <a:prstClr val="black"/>
                </a:solidFill>
                <a:effectLst/>
                <a:uLnTx/>
                <a:uFillTx/>
                <a:latin typeface="Calibri"/>
                <a:ea typeface="+mn-ea"/>
                <a:cs typeface="+mn-cs"/>
              </a:rPr>
              <a:t>LA VOZ</a:t>
            </a:r>
            <a:r>
              <a:rPr kumimoji="0" lang="es-MX" sz="1400" b="0" i="0" u="none" strike="noStrike" kern="1200" cap="none" spc="0" normalizeH="0" baseline="0" noProof="0" dirty="0">
                <a:ln>
                  <a:noFill/>
                </a:ln>
                <a:solidFill>
                  <a:prstClr val="black"/>
                </a:solidFill>
                <a:effectLst/>
                <a:uLnTx/>
                <a:uFillTx/>
                <a:latin typeface="Calibri"/>
                <a:ea typeface="+mn-ea"/>
                <a:cs typeface="+mn-cs"/>
              </a:rPr>
              <a:t>, tono, timbre, volumen, ritmo.</a:t>
            </a:r>
            <a:br>
              <a:rPr kumimoji="0" lang="es-MX" sz="1400" b="0" i="0" u="none" strike="noStrike" kern="1200" cap="none" spc="0" normalizeH="0" baseline="0" noProof="0" dirty="0">
                <a:ln>
                  <a:noFill/>
                </a:ln>
                <a:solidFill>
                  <a:prstClr val="black"/>
                </a:solidFill>
                <a:effectLst/>
                <a:uLnTx/>
                <a:uFillTx/>
                <a:latin typeface="Calibri"/>
                <a:ea typeface="+mn-ea"/>
                <a:cs typeface="+mn-cs"/>
              </a:rPr>
            </a:br>
            <a:r>
              <a:rPr kumimoji="0" lang="es-MX" sz="1400" b="1" i="0" u="none" strike="noStrike" kern="1200" cap="none" spc="0" normalizeH="0" baseline="0" noProof="0" dirty="0">
                <a:ln>
                  <a:noFill/>
                </a:ln>
                <a:solidFill>
                  <a:prstClr val="black"/>
                </a:solidFill>
                <a:effectLst/>
                <a:uLnTx/>
                <a:uFillTx/>
                <a:latin typeface="Calibri"/>
                <a:ea typeface="+mn-ea"/>
                <a:cs typeface="+mn-cs"/>
              </a:rPr>
              <a:t>EL LENGUAJE</a:t>
            </a:r>
            <a:r>
              <a:rPr kumimoji="0" lang="es-MX" sz="1400" b="0" i="0" u="none" strike="noStrike" kern="1200" cap="none" spc="0" normalizeH="0" baseline="0" noProof="0" dirty="0">
                <a:ln>
                  <a:noFill/>
                </a:ln>
                <a:solidFill>
                  <a:prstClr val="black"/>
                </a:solidFill>
                <a:effectLst/>
                <a:uLnTx/>
                <a:uFillTx/>
                <a:latin typeface="Calibri"/>
                <a:ea typeface="+mn-ea"/>
                <a:cs typeface="+mn-cs"/>
              </a:rPr>
              <a:t>, nivel cultural, experiencias, estilo, intereses.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48211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82C27B7E-C38B-4503-80C7-A1EBAD374739}"/>
              </a:ext>
            </a:extLst>
          </p:cNvPr>
          <p:cNvPicPr>
            <a:picLocks noChangeAspect="1"/>
          </p:cNvPicPr>
          <p:nvPr/>
        </p:nvPicPr>
        <p:blipFill>
          <a:blip r:embed="rId3" cstate="print">
            <a:extLst>
              <a:ext uri="{28A0092B-C50C-407E-A947-70E740481C1C}">
                <a14:useLocalDpi xmlns:a14="http://schemas.microsoft.com/office/drawing/2010/main" val="0"/>
              </a:ext>
            </a:extLst>
          </a:blip>
          <a:srcRect l="6871" r="6871"/>
          <a:stretch/>
        </p:blipFill>
        <p:spPr>
          <a:xfrm>
            <a:off x="2483768" y="10"/>
            <a:ext cx="6660231" cy="51434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ítulo 4">
            <a:extLst>
              <a:ext uri="{FF2B5EF4-FFF2-40B4-BE49-F238E27FC236}">
                <a16:creationId xmlns:a16="http://schemas.microsoft.com/office/drawing/2014/main" id="{0057F038-192C-42E2-91DB-EBEF56D5EEE1}"/>
              </a:ext>
            </a:extLst>
          </p:cNvPr>
          <p:cNvSpPr>
            <a:spLocks noGrp="1"/>
          </p:cNvSpPr>
          <p:nvPr>
            <p:ph type="ctrTitle"/>
          </p:nvPr>
        </p:nvSpPr>
        <p:spPr>
          <a:xfrm>
            <a:off x="75411" y="-201689"/>
            <a:ext cx="4159374" cy="1424934"/>
          </a:xfrm>
        </p:spPr>
        <p:txBody>
          <a:bodyPr vert="horz" lIns="91440" tIns="45720" rIns="91440" bIns="45720" rtlCol="0" anchor="ctr">
            <a:normAutofit/>
          </a:bodyPr>
          <a:lstStyle/>
          <a:p>
            <a:pPr algn="l">
              <a:lnSpc>
                <a:spcPct val="90000"/>
              </a:lnSpc>
            </a:pPr>
            <a:r>
              <a:rPr lang="es-MX" sz="2300" b="1" dirty="0"/>
              <a:t>DESACOMPASAMIENTO</a:t>
            </a:r>
            <a:endParaRPr lang="en-US" sz="2300" b="1" dirty="0"/>
          </a:p>
        </p:txBody>
      </p:sp>
      <p:sp>
        <p:nvSpPr>
          <p:cNvPr id="10" name="CuadroTexto 9">
            <a:extLst>
              <a:ext uri="{FF2B5EF4-FFF2-40B4-BE49-F238E27FC236}">
                <a16:creationId xmlns:a16="http://schemas.microsoft.com/office/drawing/2014/main" id="{F5AACE01-FC90-4669-B717-C28681078A51}"/>
              </a:ext>
            </a:extLst>
          </p:cNvPr>
          <p:cNvSpPr txBox="1"/>
          <p:nvPr/>
        </p:nvSpPr>
        <p:spPr>
          <a:xfrm>
            <a:off x="87705" y="4490738"/>
            <a:ext cx="7868671" cy="584775"/>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Calibri"/>
                <a:ea typeface="+mn-ea"/>
                <a:cs typeface="+mn-cs"/>
              </a:rPr>
              <a:t>DESACOMPASAMIENTO </a:t>
            </a:r>
            <a:r>
              <a:rPr lang="es-MX" sz="1600" b="1" dirty="0">
                <a:solidFill>
                  <a:prstClr val="black"/>
                </a:solidFill>
                <a:latin typeface="Calibri"/>
              </a:rPr>
              <a:t>o LIDERAZGO: Es </a:t>
            </a:r>
            <a:r>
              <a:rPr kumimoji="0" lang="es-MX" sz="1600" b="1" i="0" u="none" strike="noStrike" kern="1200" cap="none" spc="0" normalizeH="0" baseline="0" noProof="0" dirty="0">
                <a:ln>
                  <a:noFill/>
                </a:ln>
                <a:solidFill>
                  <a:prstClr val="black"/>
                </a:solidFill>
                <a:effectLst/>
                <a:uLnTx/>
                <a:uFillTx/>
                <a:latin typeface="Calibri"/>
                <a:ea typeface="+mn-ea"/>
                <a:cs typeface="+mn-cs"/>
              </a:rPr>
              <a:t>romper la sintonía con del propósito de dar una nueva dirección.</a:t>
            </a:r>
          </a:p>
        </p:txBody>
      </p:sp>
      <p:sp>
        <p:nvSpPr>
          <p:cNvPr id="13" name="CuadroTexto 12">
            <a:extLst>
              <a:ext uri="{FF2B5EF4-FFF2-40B4-BE49-F238E27FC236}">
                <a16:creationId xmlns:a16="http://schemas.microsoft.com/office/drawing/2014/main" id="{8A0DB876-9CFF-48AE-9C6E-5F912FB9CD35}"/>
              </a:ext>
            </a:extLst>
          </p:cNvPr>
          <p:cNvSpPr txBox="1"/>
          <p:nvPr/>
        </p:nvSpPr>
        <p:spPr>
          <a:xfrm>
            <a:off x="48002" y="1707654"/>
            <a:ext cx="4117202" cy="131610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0" i="0" u="none" strike="noStrike" kern="1200" cap="none" spc="0" normalizeH="0" baseline="0" noProof="0" dirty="0">
                <a:ln>
                  <a:noFill/>
                </a:ln>
                <a:solidFill>
                  <a:prstClr val="black"/>
                </a:solidFill>
                <a:effectLst/>
                <a:uLnTx/>
                <a:uFillTx/>
                <a:latin typeface="Calibri"/>
                <a:ea typeface="+mn-ea"/>
                <a:cs typeface="+mn-cs"/>
              </a:rPr>
              <a:t>Atención centrada en uno mismo (posicionamiento) y objetivos (logro). Cuando la fase de acompasar se ha consolidado, estamos entonces en disposición de intentar influir positivamente sobre la otra persona, de tomar la iniciativa para conducir la comunicación.</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s-MX"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32352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Imagen 10">
            <a:extLst>
              <a:ext uri="{FF2B5EF4-FFF2-40B4-BE49-F238E27FC236}">
                <a16:creationId xmlns:a16="http://schemas.microsoft.com/office/drawing/2014/main" id="{68A13246-520A-489F-BB7D-9579ED3BEC93}"/>
              </a:ext>
            </a:extLst>
          </p:cNvPr>
          <p:cNvPicPr>
            <a:picLocks noChangeAspect="1"/>
          </p:cNvPicPr>
          <p:nvPr/>
        </p:nvPicPr>
        <p:blipFill>
          <a:blip r:embed="rId3" cstate="print">
            <a:extLst>
              <a:ext uri="{28A0092B-C50C-407E-A947-70E740481C1C}">
                <a14:useLocalDpi xmlns:a14="http://schemas.microsoft.com/office/drawing/2010/main" val="0"/>
              </a:ext>
            </a:extLst>
          </a:blip>
          <a:srcRect l="3294" r="3294"/>
          <a:stretch/>
        </p:blipFill>
        <p:spPr>
          <a:xfrm>
            <a:off x="20" y="10"/>
            <a:ext cx="7252212" cy="5143490"/>
          </a:xfrm>
          <a:prstGeom prst="rect">
            <a:avLst/>
          </a:prstGeom>
        </p:spPr>
      </p:pic>
      <p:sp>
        <p:nvSpPr>
          <p:cNvPr id="28"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CuadroTexto 11">
            <a:extLst>
              <a:ext uri="{FF2B5EF4-FFF2-40B4-BE49-F238E27FC236}">
                <a16:creationId xmlns:a16="http://schemas.microsoft.com/office/drawing/2014/main" id="{F6261811-F7BD-42DB-87FB-30BC93F0F62F}"/>
              </a:ext>
            </a:extLst>
          </p:cNvPr>
          <p:cNvSpPr txBox="1"/>
          <p:nvPr/>
        </p:nvSpPr>
        <p:spPr>
          <a:xfrm>
            <a:off x="4932040" y="1181798"/>
            <a:ext cx="4117202" cy="238304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Acompañar: </a:t>
            </a: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Reconocer a la otra persona, entender su realidad, en lugar de exigir que lo haga con la nuestra. Otorgar al otro el reconocimiento que todos necesitamos, construyendo un puente hacia la comprensión mutua. Es conocer lo que es importante para los demás y para uno mismo. Puedes acompañar con tus gestos, acciones, palabras.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s-MX"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Dirigir: </a:t>
            </a:r>
            <a:r>
              <a:rPr kumimoji="0" lang="es-MX"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Es la capacidad para influir, es decir señalar el objetivo hacia el que se desea orientar la acción. Ayudar a las personas a cambiar su punto de vista o a superar obstáculos que inhiba su capacidad para lograr el objetivo común.</a:t>
            </a:r>
          </a:p>
        </p:txBody>
      </p:sp>
      <p:sp>
        <p:nvSpPr>
          <p:cNvPr id="13" name="Título 4">
            <a:extLst>
              <a:ext uri="{FF2B5EF4-FFF2-40B4-BE49-F238E27FC236}">
                <a16:creationId xmlns:a16="http://schemas.microsoft.com/office/drawing/2014/main" id="{FB928EFA-587A-452A-A43C-399A3639F6EF}"/>
              </a:ext>
            </a:extLst>
          </p:cNvPr>
          <p:cNvSpPr>
            <a:spLocks noGrp="1"/>
          </p:cNvSpPr>
          <p:nvPr>
            <p:ph type="ctrTitle"/>
          </p:nvPr>
        </p:nvSpPr>
        <p:spPr>
          <a:xfrm>
            <a:off x="5022684" y="20714"/>
            <a:ext cx="3935913" cy="1112393"/>
          </a:xfrm>
        </p:spPr>
        <p:txBody>
          <a:bodyPr vert="horz" lIns="91440" tIns="45720" rIns="91440" bIns="45720" rtlCol="0" anchor="ctr">
            <a:normAutofit/>
          </a:bodyPr>
          <a:lstStyle/>
          <a:p>
            <a:pPr algn="l">
              <a:lnSpc>
                <a:spcPct val="90000"/>
              </a:lnSpc>
            </a:pPr>
            <a:r>
              <a:rPr lang="es-MX" sz="2300" b="1" dirty="0"/>
              <a:t>Acompañar y dirigir</a:t>
            </a:r>
          </a:p>
        </p:txBody>
      </p:sp>
      <p:pic>
        <p:nvPicPr>
          <p:cNvPr id="9" name="Gráfico 8">
            <a:extLst>
              <a:ext uri="{FF2B5EF4-FFF2-40B4-BE49-F238E27FC236}">
                <a16:creationId xmlns:a16="http://schemas.microsoft.com/office/drawing/2014/main" id="{DDAEE693-45D4-45C1-9A9B-797AE8A02EA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503258"/>
            <a:ext cx="1331639" cy="640241"/>
          </a:xfrm>
          <a:prstGeom prst="rect">
            <a:avLst/>
          </a:prstGeom>
        </p:spPr>
      </p:pic>
    </p:spTree>
    <p:extLst>
      <p:ext uri="{BB962C8B-B14F-4D97-AF65-F5344CB8AC3E}">
        <p14:creationId xmlns:p14="http://schemas.microsoft.com/office/powerpoint/2010/main" val="301352032"/>
      </p:ext>
    </p:extLst>
  </p:cSld>
  <p:clrMapOvr>
    <a:masterClrMapping/>
  </p:clrMapOvr>
  <p:transition>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1" id="{D2714666-AFC5-B348-9F9A-6129E34DA4A8}" vid="{73D1D135-5EE4-1742-809E-165DCA2A89F3}"/>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73FDCABA4991244981EF5F6D52F0477" ma:contentTypeVersion="4" ma:contentTypeDescription="Crear nuevo documento." ma:contentTypeScope="" ma:versionID="0e1ac00f7ba5ed6f203593c1ab593b8a">
  <xsd:schema xmlns:xsd="http://www.w3.org/2001/XMLSchema" xmlns:xs="http://www.w3.org/2001/XMLSchema" xmlns:p="http://schemas.microsoft.com/office/2006/metadata/properties" xmlns:ns2="a989ce3e-9558-4b4a-8bb0-bd5160a50d0f" xmlns:ns3="44c0ba94-1d29-40d8-9ccd-d15b1ed67ea1" targetNamespace="http://schemas.microsoft.com/office/2006/metadata/properties" ma:root="true" ma:fieldsID="6687b1ba79659d5416b748f663a4aefa" ns2:_="" ns3:_="">
    <xsd:import namespace="a989ce3e-9558-4b4a-8bb0-bd5160a50d0f"/>
    <xsd:import namespace="44c0ba94-1d29-40d8-9ccd-d15b1ed67ea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9ce3e-9558-4b4a-8bb0-bd5160a50d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c0ba94-1d29-40d8-9ccd-d15b1ed67ea1"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D8694A-E5E8-4670-9528-13D339C8D131}">
  <ds:schemaRefs>
    <ds:schemaRef ds:uri="http://schemas.microsoft.com/sharepoint/v3/contenttype/forms"/>
  </ds:schemaRefs>
</ds:datastoreItem>
</file>

<file path=customXml/itemProps2.xml><?xml version="1.0" encoding="utf-8"?>
<ds:datastoreItem xmlns:ds="http://schemas.openxmlformats.org/officeDocument/2006/customXml" ds:itemID="{2EA80A07-C825-42D4-87D8-A5F04E7387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89ce3e-9558-4b4a-8bb0-bd5160a50d0f"/>
    <ds:schemaRef ds:uri="44c0ba94-1d29-40d8-9ccd-d15b1ed67e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94FA4A-8FF9-4D34-8701-996FF77B1B4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Plantilla-PPT-Evoltis Academy</Template>
  <TotalTime>113</TotalTime>
  <Words>570</Words>
  <Application>Microsoft Office PowerPoint</Application>
  <PresentationFormat>Presentación en pantalla (16:9)</PresentationFormat>
  <Paragraphs>57</Paragraphs>
  <Slides>14</Slides>
  <Notes>10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Magra</vt:lpstr>
      <vt:lpstr>Arial</vt:lpstr>
      <vt:lpstr>Calibri</vt:lpstr>
      <vt:lpstr>FreeSans</vt:lpstr>
      <vt:lpstr>Candara</vt:lpstr>
      <vt:lpstr>Tema de Office</vt:lpstr>
      <vt:lpstr>1_Tema de Office</vt:lpstr>
      <vt:lpstr>Presentación de PowerPoint</vt:lpstr>
      <vt:lpstr>Presentación de PowerPoint</vt:lpstr>
      <vt:lpstr>Presentación de PowerPoint</vt:lpstr>
      <vt:lpstr>OBJECIONES Y CIERRES</vt:lpstr>
      <vt:lpstr>Recorreremos los siguientes contenidos- Módulo 1</vt:lpstr>
      <vt:lpstr>ACOMPASAMIENTO</vt:lpstr>
      <vt:lpstr>ACOMPASAMIENTO</vt:lpstr>
      <vt:lpstr>DESACOMPASAMIENTO</vt:lpstr>
      <vt:lpstr>Acompañar y dirigir</vt:lpstr>
      <vt:lpstr>Acompañar y dirigir</vt:lpstr>
      <vt:lpstr>Abordaje comercial - PITCH</vt:lpstr>
      <vt:lpstr>1-Presentación/saludo</vt:lpstr>
      <vt:lpstr>¡Rebates de objeciones y cierres lo abordaremos en el próximo modulo!</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Marina Gomez</dc:creator>
  <cp:lastModifiedBy>Alexis  Prado</cp:lastModifiedBy>
  <cp:revision>21</cp:revision>
  <dcterms:created xsi:type="dcterms:W3CDTF">2021-08-02T15:15:26Z</dcterms:created>
  <dcterms:modified xsi:type="dcterms:W3CDTF">2021-11-16T17:32:40Z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0x010100673FDCABA4991244981EF5F6D52F0477</vt:lpwstr>
  </property>
</Properties>
</file>